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56" r:id="rId3"/>
    <p:sldId id="263" r:id="rId4"/>
    <p:sldId id="262" r:id="rId5"/>
    <p:sldId id="272" r:id="rId6"/>
    <p:sldId id="257" r:id="rId7"/>
    <p:sldId id="259" r:id="rId8"/>
    <p:sldId id="260" r:id="rId9"/>
    <p:sldId id="264" r:id="rId10"/>
    <p:sldId id="269" r:id="rId11"/>
    <p:sldId id="261" r:id="rId12"/>
    <p:sldId id="265" r:id="rId13"/>
    <p:sldId id="271" r:id="rId14"/>
    <p:sldId id="273" r:id="rId15"/>
    <p:sldId id="266" r:id="rId16"/>
    <p:sldId id="267" r:id="rId17"/>
    <p:sldId id="268" r:id="rId18"/>
    <p:sldId id="274"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initials="a" lastIdx="6" clrIdx="0"/>
  <p:cmAuthor id="1" name="Anna"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0941" autoAdjust="0"/>
  </p:normalViewPr>
  <p:slideViewPr>
    <p:cSldViewPr>
      <p:cViewPr varScale="1">
        <p:scale>
          <a:sx n="42" d="100"/>
          <a:sy n="42" d="100"/>
        </p:scale>
        <p:origin x="1332" y="54"/>
      </p:cViewPr>
      <p:guideLst>
        <p:guide orient="horz" pos="2160"/>
        <p:guide pos="2880"/>
      </p:guideLst>
    </p:cSldViewPr>
  </p:slideViewPr>
  <p:notesTextViewPr>
    <p:cViewPr>
      <p:scale>
        <a:sx n="1" d="1"/>
        <a:sy n="1" d="1"/>
      </p:scale>
      <p:origin x="0" y="0"/>
    </p:cViewPr>
  </p:notesTextViewPr>
  <p:notesViewPr>
    <p:cSldViewPr>
      <p:cViewPr>
        <p:scale>
          <a:sx n="90" d="100"/>
          <a:sy n="90" d="100"/>
        </p:scale>
        <p:origin x="-2118" y="18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EDC96E-C349-40A3-B5A6-584AFB350629}" type="datetimeFigureOut">
              <a:rPr lang="en-US" smtClean="0"/>
              <a:t>5/28/2015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99F45-BEFF-491F-9F56-3A39FF06B72B}" type="slidenum">
              <a:rPr lang="en-US" smtClean="0"/>
              <a:t>‹#›</a:t>
            </a:fld>
            <a:endParaRPr lang="en-US"/>
          </a:p>
        </p:txBody>
      </p:sp>
    </p:spTree>
    <p:extLst>
      <p:ext uri="{BB962C8B-B14F-4D97-AF65-F5344CB8AC3E}">
        <p14:creationId xmlns:p14="http://schemas.microsoft.com/office/powerpoint/2010/main" val="3937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know what stuttering is and what strategies have</a:t>
            </a:r>
            <a:r>
              <a:rPr lang="en-US" baseline="0" dirty="0" smtClean="0"/>
              <a:t> been proven to be </a:t>
            </a:r>
            <a:r>
              <a:rPr lang="en-US" dirty="0" smtClean="0"/>
              <a:t>effective to support a student who stutters.</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a:t>
            </a:fld>
            <a:endParaRPr lang="en-US"/>
          </a:p>
        </p:txBody>
      </p:sp>
    </p:spTree>
    <p:extLst>
      <p:ext uri="{BB962C8B-B14F-4D97-AF65-F5344CB8AC3E}">
        <p14:creationId xmlns:p14="http://schemas.microsoft.com/office/powerpoint/2010/main" val="3083065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a:t>
            </a:r>
            <a:r>
              <a:rPr lang="en-US" baseline="0" dirty="0" smtClean="0"/>
              <a:t> each group member u</a:t>
            </a:r>
            <a:r>
              <a:rPr lang="en-US" dirty="0" smtClean="0"/>
              <a:t>se the Handout A (page 1) to decide which statements are correct in his/her opinion</a:t>
            </a:r>
          </a:p>
          <a:p>
            <a:r>
              <a:rPr lang="en-US" dirty="0" smtClean="0"/>
              <a:t>You</a:t>
            </a:r>
            <a:r>
              <a:rPr lang="en-US" baseline="0" dirty="0" smtClean="0"/>
              <a:t> may a</a:t>
            </a:r>
            <a:r>
              <a:rPr lang="en-US" dirty="0" smtClean="0"/>
              <a:t>sk them to</a:t>
            </a:r>
            <a:r>
              <a:rPr lang="en-US" baseline="0" dirty="0" smtClean="0"/>
              <a:t> think-pair-share with their neighbor. Allow time for the discussion. </a:t>
            </a:r>
          </a:p>
          <a:p>
            <a:r>
              <a:rPr lang="en-US" baseline="0" dirty="0" smtClean="0"/>
              <a:t>Then turn to the next slide</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10</a:t>
            </a:fld>
            <a:endParaRPr lang="en-US"/>
          </a:p>
        </p:txBody>
      </p:sp>
    </p:spTree>
    <p:extLst>
      <p:ext uri="{BB962C8B-B14F-4D97-AF65-F5344CB8AC3E}">
        <p14:creationId xmlns:p14="http://schemas.microsoft.com/office/powerpoint/2010/main" val="1176138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Read the rationale for the correct answers to the audience: </a:t>
            </a:r>
            <a:endParaRPr lang="en-US" dirty="0" smtClean="0"/>
          </a:p>
          <a:p>
            <a:r>
              <a:rPr lang="en-US" dirty="0" smtClean="0"/>
              <a:t>1 statement was true. The common myth: Children who stutter are not as intelligent as other children (We tend to associate intelligence with the ability to communicate). </a:t>
            </a:r>
          </a:p>
          <a:p>
            <a:r>
              <a:rPr lang="en-US" dirty="0" smtClean="0"/>
              <a:t>2 statement was true. The common myth: Parents are to blame for their child’s stutter. This is very persistent myth, and this notion has often been repeated in the media.</a:t>
            </a:r>
          </a:p>
          <a:p>
            <a:r>
              <a:rPr lang="en-US" dirty="0" smtClean="0"/>
              <a:t>3 statement was false. The truth is: People who stutter are not more nervous than the general population. Having a stutter may cause a child to BECOME more nervous. Reactions of other people (such as teasing, bullying, or just impatience</a:t>
            </a:r>
            <a:r>
              <a:rPr lang="en-US" baseline="0" dirty="0" smtClean="0"/>
              <a:t> of the listeners) may lead to development of fear of speech.</a:t>
            </a:r>
            <a:endParaRPr lang="en-US" dirty="0" smtClean="0"/>
          </a:p>
          <a:p>
            <a:r>
              <a:rPr lang="en-US" dirty="0" smtClean="0"/>
              <a:t> 4 statement was false. The truth is: Stuttering is neuro-developmental disorder that is unlikely to be caused by an event. Even when the family recalls the event to precede an onset, such event may have been a trigger, rather than a cause of the condition. </a:t>
            </a:r>
          </a:p>
          <a:p>
            <a:r>
              <a:rPr lang="en-US" dirty="0" smtClean="0"/>
              <a:t>5th statement was true. The myth is: Because children who stutter may not speak in class it is often assumed that they are shy and unconfident. Reactions of other people affect their confidence, but otherwise their personalities are as different as among general population.</a:t>
            </a:r>
          </a:p>
          <a:p>
            <a:r>
              <a:rPr lang="en-US" dirty="0" smtClean="0"/>
              <a:t>6 statement was false. The truth is: Finishing their sentences for them may only upset children (and adults) who stutter. They really do not want others (who think that they know what individuals</a:t>
            </a:r>
            <a:r>
              <a:rPr lang="en-US" baseline="0" dirty="0" smtClean="0"/>
              <a:t> who stutter</a:t>
            </a:r>
            <a:r>
              <a:rPr lang="en-US" dirty="0" smtClean="0"/>
              <a:t> are about to say) to finish their sentences (Kelman &amp; Whyte, 2012). </a:t>
            </a:r>
          </a:p>
          <a:p>
            <a:r>
              <a:rPr lang="en-US" dirty="0" smtClean="0"/>
              <a:t>7 statement was true. Nearly all children report a dramatic reduction in stuttering when they sing, speak to an infant or a pet, or read aloud the passage in unison with a large group of students</a:t>
            </a:r>
            <a:r>
              <a:rPr lang="en-US" baseline="0" dirty="0" smtClean="0"/>
              <a:t> </a:t>
            </a:r>
            <a:r>
              <a:rPr lang="en-US" dirty="0" smtClean="0"/>
              <a:t>(Weis, 2013, p. 152).</a:t>
            </a: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C8199F45-BEFF-491F-9F56-3A39FF06B72B}" type="slidenum">
              <a:rPr lang="en-US" smtClean="0"/>
              <a:t>11</a:t>
            </a:fld>
            <a:endParaRPr lang="en-US"/>
          </a:p>
        </p:txBody>
      </p:sp>
    </p:spTree>
    <p:extLst>
      <p:ext uri="{BB962C8B-B14F-4D97-AF65-F5344CB8AC3E}">
        <p14:creationId xmlns:p14="http://schemas.microsoft.com/office/powerpoint/2010/main" val="114091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b="1" dirty="0" smtClean="0">
              <a:solidFill>
                <a:schemeClr val="accent1"/>
              </a:solidFill>
            </a:endParaRPr>
          </a:p>
          <a:p>
            <a:r>
              <a:rPr lang="en-US" dirty="0" smtClean="0">
                <a:solidFill>
                  <a:schemeClr val="tx2">
                    <a:lumMod val="75000"/>
                  </a:schemeClr>
                </a:solidFill>
              </a:rPr>
              <a:t>There </a:t>
            </a:r>
            <a:r>
              <a:rPr lang="en-US" dirty="0">
                <a:solidFill>
                  <a:schemeClr val="tx2">
                    <a:lumMod val="75000"/>
                  </a:schemeClr>
                </a:solidFill>
              </a:rPr>
              <a:t>are some suggestions from research that will help to support a child who stutters in the school environment</a:t>
            </a:r>
            <a:r>
              <a:rPr lang="en-US" dirty="0" smtClean="0">
                <a:solidFill>
                  <a:schemeClr val="tx2">
                    <a:lumMod val="75000"/>
                  </a:schemeClr>
                </a:solidFill>
              </a:rPr>
              <a:t>. The following “PRIME speech” set of strategies can help improve his or her fluency of speech</a:t>
            </a:r>
            <a:endParaRPr lang="en-US" dirty="0">
              <a:solidFill>
                <a:schemeClr val="tx2">
                  <a:lumMod val="75000"/>
                </a:schemeClr>
              </a:solidFill>
            </a:endParaRPr>
          </a:p>
          <a:p>
            <a:r>
              <a:rPr lang="en-US" sz="1600" b="1" dirty="0">
                <a:solidFill>
                  <a:schemeClr val="accent1"/>
                </a:solidFill>
              </a:rPr>
              <a:t>P</a:t>
            </a:r>
            <a:r>
              <a:rPr lang="en-US" b="1" dirty="0">
                <a:solidFill>
                  <a:schemeClr val="accent1"/>
                </a:solidFill>
              </a:rPr>
              <a:t> – </a:t>
            </a:r>
            <a:r>
              <a:rPr lang="en-US" dirty="0" smtClean="0">
                <a:solidFill>
                  <a:schemeClr val="tx2">
                    <a:lumMod val="75000"/>
                  </a:schemeClr>
                </a:solidFill>
              </a:rPr>
              <a:t>Create </a:t>
            </a:r>
            <a:r>
              <a:rPr lang="en-US" sz="1800" b="1" dirty="0" smtClean="0">
                <a:solidFill>
                  <a:schemeClr val="accent1"/>
                </a:solidFill>
              </a:rPr>
              <a:t>p</a:t>
            </a:r>
            <a:r>
              <a:rPr lang="en-US" dirty="0" smtClean="0">
                <a:solidFill>
                  <a:schemeClr val="tx2">
                    <a:lumMod val="75000"/>
                  </a:schemeClr>
                </a:solidFill>
              </a:rPr>
              <a:t>auses (silences) in interactions.</a:t>
            </a:r>
          </a:p>
          <a:p>
            <a:r>
              <a:rPr lang="en-US" sz="1600" b="1" dirty="0" smtClean="0">
                <a:solidFill>
                  <a:schemeClr val="accent1"/>
                </a:solidFill>
              </a:rPr>
              <a:t>R</a:t>
            </a:r>
            <a:r>
              <a:rPr lang="en-US" b="1" dirty="0" smtClean="0">
                <a:solidFill>
                  <a:schemeClr val="accent1"/>
                </a:solidFill>
              </a:rPr>
              <a:t>  - </a:t>
            </a:r>
            <a:r>
              <a:rPr lang="en-US" dirty="0" smtClean="0">
                <a:solidFill>
                  <a:schemeClr val="tx2">
                    <a:lumMod val="75000"/>
                  </a:schemeClr>
                </a:solidFill>
              </a:rPr>
              <a:t>Reduce your </a:t>
            </a:r>
            <a:r>
              <a:rPr lang="en-US" sz="1800" b="1" dirty="0" smtClean="0">
                <a:solidFill>
                  <a:schemeClr val="accent1"/>
                </a:solidFill>
              </a:rPr>
              <a:t>r</a:t>
            </a:r>
            <a:r>
              <a:rPr lang="en-US" dirty="0" smtClean="0">
                <a:solidFill>
                  <a:schemeClr val="tx2">
                    <a:lumMod val="75000"/>
                  </a:schemeClr>
                </a:solidFill>
              </a:rPr>
              <a:t>ate of speech.</a:t>
            </a:r>
          </a:p>
          <a:p>
            <a:r>
              <a:rPr lang="en-US" sz="1600" b="1" dirty="0" smtClean="0">
                <a:solidFill>
                  <a:schemeClr val="accent1"/>
                </a:solidFill>
              </a:rPr>
              <a:t>I - </a:t>
            </a:r>
            <a:r>
              <a:rPr lang="en-US" dirty="0" smtClean="0">
                <a:solidFill>
                  <a:schemeClr val="tx2">
                    <a:lumMod val="75000"/>
                  </a:schemeClr>
                </a:solidFill>
              </a:rPr>
              <a:t>Show your </a:t>
            </a:r>
            <a:r>
              <a:rPr lang="en-US" sz="1800" b="1" dirty="0" smtClean="0">
                <a:solidFill>
                  <a:schemeClr val="accent1"/>
                </a:solidFill>
              </a:rPr>
              <a:t>i</a:t>
            </a:r>
            <a:r>
              <a:rPr lang="en-US" dirty="0" smtClean="0">
                <a:solidFill>
                  <a:schemeClr val="tx2">
                    <a:lumMod val="75000"/>
                  </a:schemeClr>
                </a:solidFill>
              </a:rPr>
              <a:t>nterest in what the child expresses, rather than how it is said.</a:t>
            </a:r>
          </a:p>
          <a:p>
            <a:r>
              <a:rPr lang="en-US" sz="1600" b="1" dirty="0" smtClean="0">
                <a:solidFill>
                  <a:schemeClr val="accent1"/>
                </a:solidFill>
              </a:rPr>
              <a:t>M - </a:t>
            </a:r>
            <a:r>
              <a:rPr lang="en-US" b="1" dirty="0" smtClean="0">
                <a:solidFill>
                  <a:schemeClr val="accent1"/>
                </a:solidFill>
              </a:rPr>
              <a:t>M</a:t>
            </a:r>
            <a:r>
              <a:rPr lang="en-US" dirty="0" smtClean="0">
                <a:solidFill>
                  <a:schemeClr val="tx2">
                    <a:lumMod val="75000"/>
                  </a:schemeClr>
                </a:solidFill>
              </a:rPr>
              <a:t>odel simple vocabulary and normal non-fluencies in your speech</a:t>
            </a:r>
          </a:p>
          <a:p>
            <a:r>
              <a:rPr lang="en-US" sz="1600" b="1" dirty="0" smtClean="0">
                <a:solidFill>
                  <a:schemeClr val="accent1"/>
                </a:solidFill>
              </a:rPr>
              <a:t>E - </a:t>
            </a:r>
            <a:r>
              <a:rPr lang="en-US" dirty="0" smtClean="0">
                <a:solidFill>
                  <a:schemeClr val="tx2">
                    <a:lumMod val="75000"/>
                  </a:schemeClr>
                </a:solidFill>
              </a:rPr>
              <a:t>Do not reduce your </a:t>
            </a:r>
            <a:r>
              <a:rPr lang="en-US" sz="1800" b="1" dirty="0" smtClean="0">
                <a:solidFill>
                  <a:schemeClr val="accent1"/>
                </a:solidFill>
              </a:rPr>
              <a:t>e</a:t>
            </a:r>
            <a:r>
              <a:rPr lang="en-US" dirty="0" smtClean="0">
                <a:solidFill>
                  <a:schemeClr val="tx2">
                    <a:lumMod val="75000"/>
                  </a:schemeClr>
                </a:solidFill>
              </a:rPr>
              <a:t>xpectations (treat the child who stutters with the same respect as any other student in the class)</a:t>
            </a:r>
          </a:p>
          <a:p>
            <a:r>
              <a:rPr lang="en-US" i="1" dirty="0" smtClean="0"/>
              <a:t> Add</a:t>
            </a:r>
            <a:r>
              <a:rPr lang="en-US" i="1" baseline="0" dirty="0" smtClean="0"/>
              <a:t> that </a:t>
            </a:r>
            <a:r>
              <a:rPr lang="en-US" i="0" baseline="0" dirty="0" smtClean="0"/>
              <a:t>an </a:t>
            </a:r>
            <a:r>
              <a:rPr lang="en-US" dirty="0" smtClean="0"/>
              <a:t>additional time may be needed for presentations.</a:t>
            </a:r>
          </a:p>
        </p:txBody>
      </p:sp>
      <p:sp>
        <p:nvSpPr>
          <p:cNvPr id="4" name="Slide Number Placeholder 3"/>
          <p:cNvSpPr>
            <a:spLocks noGrp="1"/>
          </p:cNvSpPr>
          <p:nvPr>
            <p:ph type="sldNum" sz="quarter" idx="10"/>
          </p:nvPr>
        </p:nvSpPr>
        <p:spPr/>
        <p:txBody>
          <a:bodyPr/>
          <a:lstStyle/>
          <a:p>
            <a:fld id="{C8199F45-BEFF-491F-9F56-3A39FF06B72B}" type="slidenum">
              <a:rPr lang="en-US" smtClean="0"/>
              <a:t>12</a:t>
            </a:fld>
            <a:endParaRPr lang="en-US"/>
          </a:p>
        </p:txBody>
      </p:sp>
    </p:spTree>
    <p:extLst>
      <p:ext uri="{BB962C8B-B14F-4D97-AF65-F5344CB8AC3E}">
        <p14:creationId xmlns:p14="http://schemas.microsoft.com/office/powerpoint/2010/main" val="2602337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2">
                    <a:lumMod val="75000"/>
                  </a:schemeClr>
                </a:solidFill>
              </a:rPr>
              <a:t>Listen attentively.</a:t>
            </a:r>
          </a:p>
          <a:p>
            <a:r>
              <a:rPr lang="en-US" dirty="0" smtClean="0">
                <a:solidFill>
                  <a:schemeClr val="tx2">
                    <a:lumMod val="75000"/>
                  </a:schemeClr>
                </a:solidFill>
              </a:rPr>
              <a:t>Give him/her opportunities to talk.</a:t>
            </a:r>
          </a:p>
          <a:p>
            <a:r>
              <a:rPr lang="en-US" dirty="0" smtClean="0">
                <a:solidFill>
                  <a:schemeClr val="tx2">
                    <a:lumMod val="75000"/>
                  </a:schemeClr>
                </a:solidFill>
              </a:rPr>
              <a:t>Praise the student for sharing his/her ideas.</a:t>
            </a:r>
          </a:p>
          <a:p>
            <a:r>
              <a:rPr lang="en-US" dirty="0">
                <a:solidFill>
                  <a:schemeClr val="tx2">
                    <a:lumMod val="75000"/>
                  </a:schemeClr>
                </a:solidFill>
              </a:rPr>
              <a:t>Prepare the student for the upcoming events.</a:t>
            </a:r>
          </a:p>
          <a:p>
            <a:r>
              <a:rPr lang="en-US" dirty="0">
                <a:solidFill>
                  <a:schemeClr val="tx2">
                    <a:lumMod val="75000"/>
                  </a:schemeClr>
                </a:solidFill>
              </a:rPr>
              <a:t>Have a one-on-one conversation with the student who stutters about needed </a:t>
            </a:r>
            <a:r>
              <a:rPr lang="en-US" dirty="0" smtClean="0">
                <a:solidFill>
                  <a:schemeClr val="tx2">
                    <a:lumMod val="75000"/>
                  </a:schemeClr>
                </a:solidFill>
              </a:rPr>
              <a:t>accommodations.</a:t>
            </a:r>
          </a:p>
          <a:p>
            <a:r>
              <a:rPr lang="en-US" dirty="0" smtClean="0">
                <a:solidFill>
                  <a:schemeClr val="tx2">
                    <a:lumMod val="75000"/>
                  </a:schemeClr>
                </a:solidFill>
              </a:rPr>
              <a:t>Acknowledge disfluencies,</a:t>
            </a:r>
            <a:r>
              <a:rPr lang="en-US" baseline="0" dirty="0" smtClean="0">
                <a:solidFill>
                  <a:schemeClr val="tx2">
                    <a:lumMod val="75000"/>
                  </a:schemeClr>
                </a:solidFill>
              </a:rPr>
              <a:t> but l</a:t>
            </a:r>
            <a:r>
              <a:rPr lang="en-US" dirty="0" smtClean="0">
                <a:solidFill>
                  <a:schemeClr val="tx2">
                    <a:lumMod val="75000"/>
                  </a:schemeClr>
                </a:solidFill>
              </a:rPr>
              <a:t>et him/her know it’s OK to stutter.</a:t>
            </a:r>
          </a:p>
          <a:p>
            <a:r>
              <a:rPr lang="en-US" dirty="0" smtClean="0"/>
              <a:t>With young children, do not label their disfluencies as “stuttering” or “stutter.” Use the words the child uses to describe his or her speech, such as “bumpy” or “hard”) (</a:t>
            </a:r>
            <a:r>
              <a:rPr lang="en-US" dirty="0" err="1" smtClean="0"/>
              <a:t>LaBlance</a:t>
            </a:r>
            <a:r>
              <a:rPr lang="en-US" dirty="0" smtClean="0"/>
              <a:t>, </a:t>
            </a:r>
            <a:r>
              <a:rPr lang="en-US" dirty="0" err="1" smtClean="0"/>
              <a:t>Steckol</a:t>
            </a:r>
            <a:r>
              <a:rPr lang="en-US" dirty="0" smtClean="0"/>
              <a:t>, &amp; Smith, 1994).</a:t>
            </a:r>
          </a:p>
          <a:p>
            <a:endParaRPr lang="en-US" dirty="0" smtClean="0"/>
          </a:p>
          <a:p>
            <a:r>
              <a:rPr lang="en-US" dirty="0" smtClean="0"/>
              <a:t>The same strategies can be used as a good preventive measure for a child at risk to develop stuttering (</a:t>
            </a:r>
            <a:r>
              <a:rPr lang="en-US" dirty="0" err="1" smtClean="0"/>
              <a:t>Dworzynski</a:t>
            </a:r>
            <a:r>
              <a:rPr lang="en-US" dirty="0" smtClean="0"/>
              <a:t>, Remington, </a:t>
            </a:r>
            <a:r>
              <a:rPr lang="en-US" dirty="0" err="1" smtClean="0"/>
              <a:t>Rijsdijk</a:t>
            </a:r>
            <a:r>
              <a:rPr lang="en-US" dirty="0" smtClean="0"/>
              <a:t>, Howell, &amp; </a:t>
            </a:r>
            <a:r>
              <a:rPr lang="en-US" dirty="0" err="1" smtClean="0"/>
              <a:t>Plomin</a:t>
            </a:r>
            <a:r>
              <a:rPr lang="en-US" dirty="0" smtClean="0"/>
              <a:t>, 2007; </a:t>
            </a:r>
            <a:r>
              <a:rPr lang="en-US" dirty="0" err="1" smtClean="0"/>
              <a:t>LaBlance</a:t>
            </a:r>
            <a:r>
              <a:rPr lang="en-US" dirty="0" smtClean="0"/>
              <a:t>, </a:t>
            </a:r>
            <a:r>
              <a:rPr lang="en-US" dirty="0" err="1" smtClean="0"/>
              <a:t>Steckol</a:t>
            </a:r>
            <a:r>
              <a:rPr lang="en-US" dirty="0" smtClean="0"/>
              <a:t>, &amp; Smith, 1994; Nye, et al., 2013).  </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13</a:t>
            </a:fld>
            <a:endParaRPr lang="en-US"/>
          </a:p>
        </p:txBody>
      </p:sp>
    </p:spTree>
    <p:extLst>
      <p:ext uri="{BB962C8B-B14F-4D97-AF65-F5344CB8AC3E}">
        <p14:creationId xmlns:p14="http://schemas.microsoft.com/office/powerpoint/2010/main" val="28862806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Say that </a:t>
            </a:r>
            <a:r>
              <a:rPr lang="en-US" i="0" dirty="0" smtClean="0"/>
              <a:t>t</a:t>
            </a:r>
            <a:r>
              <a:rPr lang="en-US" dirty="0" smtClean="0"/>
              <a:t>he evidence</a:t>
            </a:r>
            <a:r>
              <a:rPr lang="en-US" baseline="0" dirty="0" smtClean="0"/>
              <a:t> sugests that “creating supportive communication environments, where individuals wh stutter feel comfortable speaking, may reduce their anxiety and, consequently, friquency or sevirity of stuttering episodes” (liverach &amp; Prasad, 2012, p. 70). To c</a:t>
            </a:r>
            <a:r>
              <a:rPr lang="en-US" dirty="0" smtClean="0"/>
              <a:t>reate </a:t>
            </a:r>
            <a:r>
              <a:rPr lang="en-US" dirty="0"/>
              <a:t>a comfortable speaking climate in the classroom:</a:t>
            </a:r>
          </a:p>
          <a:p>
            <a:r>
              <a:rPr lang="en-US" dirty="0"/>
              <a:t>Educate your students about stuttering. </a:t>
            </a:r>
          </a:p>
          <a:p>
            <a:r>
              <a:rPr lang="en-US" dirty="0"/>
              <a:t>Establish the “conversational rules” (together with your students).</a:t>
            </a:r>
          </a:p>
          <a:p>
            <a:r>
              <a:rPr lang="en-US" dirty="0"/>
              <a:t>Model and reinforce your students </a:t>
            </a:r>
            <a:r>
              <a:rPr lang="en-US" dirty="0" smtClean="0"/>
              <a:t> to </a:t>
            </a:r>
            <a:r>
              <a:rPr lang="en-US" dirty="0"/>
              <a:t>follow those rules. </a:t>
            </a:r>
            <a:endParaRPr lang="en-US" dirty="0" smtClean="0"/>
          </a:p>
          <a:p>
            <a:endParaRPr lang="en-US" i="0" dirty="0"/>
          </a:p>
        </p:txBody>
      </p:sp>
      <p:sp>
        <p:nvSpPr>
          <p:cNvPr id="4" name="Slide Number Placeholder 3"/>
          <p:cNvSpPr>
            <a:spLocks noGrp="1"/>
          </p:cNvSpPr>
          <p:nvPr>
            <p:ph type="sldNum" sz="quarter" idx="10"/>
          </p:nvPr>
        </p:nvSpPr>
        <p:spPr/>
        <p:txBody>
          <a:bodyPr/>
          <a:lstStyle/>
          <a:p>
            <a:fld id="{C8199F45-BEFF-491F-9F56-3A39FF06B72B}" type="slidenum">
              <a:rPr lang="en-US" smtClean="0"/>
              <a:t>14</a:t>
            </a:fld>
            <a:endParaRPr lang="en-US"/>
          </a:p>
        </p:txBody>
      </p:sp>
    </p:spTree>
    <p:extLst>
      <p:ext uri="{BB962C8B-B14F-4D97-AF65-F5344CB8AC3E}">
        <p14:creationId xmlns:p14="http://schemas.microsoft.com/office/powerpoint/2010/main" val="2886280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Don’ts: </a:t>
            </a:r>
          </a:p>
          <a:p>
            <a:r>
              <a:rPr lang="en-US" dirty="0" smtClean="0"/>
              <a:t>1. Do not interrupt the student who stutters.</a:t>
            </a:r>
          </a:p>
          <a:p>
            <a:r>
              <a:rPr lang="en-US" dirty="0" smtClean="0"/>
              <a:t>2. Do not finish his or her sentences.</a:t>
            </a:r>
          </a:p>
          <a:p>
            <a:r>
              <a:rPr lang="en-US" dirty="0" smtClean="0"/>
              <a:t>3. Do not tell the student to “relax” or to “take a deep breath.”</a:t>
            </a:r>
          </a:p>
          <a:p>
            <a:r>
              <a:rPr lang="en-US" dirty="0" smtClean="0"/>
              <a:t>4. “Don’t make stuttering something to be ashamed of </a:t>
            </a:r>
          </a:p>
          <a:p>
            <a:r>
              <a:rPr lang="en-US" dirty="0" smtClean="0"/>
              <a:t>Talk about stuttering just like any other matter” (Stuttering Foundation, 2015)</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15</a:t>
            </a:fld>
            <a:endParaRPr lang="en-US"/>
          </a:p>
        </p:txBody>
      </p:sp>
    </p:spTree>
    <p:extLst>
      <p:ext uri="{BB962C8B-B14F-4D97-AF65-F5344CB8AC3E}">
        <p14:creationId xmlns:p14="http://schemas.microsoft.com/office/powerpoint/2010/main" val="2886280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2">
                    <a:lumMod val="75000"/>
                  </a:schemeClr>
                </a:solidFill>
              </a:rPr>
              <a:t>1. Be aware that a child may be prone to stuttering when there is a strong family tendency. </a:t>
            </a:r>
          </a:p>
          <a:p>
            <a:r>
              <a:rPr lang="en-US" dirty="0" smtClean="0">
                <a:solidFill>
                  <a:schemeClr val="tx2">
                    <a:lumMod val="75000"/>
                  </a:schemeClr>
                </a:solidFill>
              </a:rPr>
              <a:t>2. Consult with the child’s Speech and Language clinician (SLP) to learn about individual differences in the course  and  current treatment.</a:t>
            </a:r>
          </a:p>
          <a:p>
            <a:r>
              <a:rPr lang="en-US" dirty="0" smtClean="0">
                <a:solidFill>
                  <a:schemeClr val="tx2">
                    <a:lumMod val="75000"/>
                  </a:schemeClr>
                </a:solidFill>
              </a:rPr>
              <a:t>3. Address anxiety early. Proper intervention addressing anxiety may prevent many negative consequences of stuttering.</a:t>
            </a:r>
          </a:p>
          <a:p>
            <a:r>
              <a:rPr lang="en-US" i="1" dirty="0" smtClean="0"/>
              <a:t>Add that </a:t>
            </a:r>
            <a:r>
              <a:rPr lang="en-US" dirty="0" smtClean="0"/>
              <a:t>Social skills training may lessen social fears of a student who stutter if he or she experiences discomfort and lack of engagement in social situations </a:t>
            </a:r>
          </a:p>
        </p:txBody>
      </p:sp>
      <p:sp>
        <p:nvSpPr>
          <p:cNvPr id="4" name="Slide Number Placeholder 3"/>
          <p:cNvSpPr>
            <a:spLocks noGrp="1"/>
          </p:cNvSpPr>
          <p:nvPr>
            <p:ph type="sldNum" sz="quarter" idx="10"/>
          </p:nvPr>
        </p:nvSpPr>
        <p:spPr/>
        <p:txBody>
          <a:bodyPr/>
          <a:lstStyle/>
          <a:p>
            <a:fld id="{C8199F45-BEFF-491F-9F56-3A39FF06B72B}" type="slidenum">
              <a:rPr lang="en-US" smtClean="0"/>
              <a:t>16</a:t>
            </a:fld>
            <a:endParaRPr lang="en-US"/>
          </a:p>
        </p:txBody>
      </p:sp>
    </p:spTree>
    <p:extLst>
      <p:ext uri="{BB962C8B-B14F-4D97-AF65-F5344CB8AC3E}">
        <p14:creationId xmlns:p14="http://schemas.microsoft.com/office/powerpoint/2010/main" val="1526403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Establishing a comprehensive bullying prevention program can effect positive changes in peer attitudes toward children who stutter and toward bullying in general</a:t>
            </a:r>
          </a:p>
          <a:p>
            <a:r>
              <a:rPr lang="en-US" dirty="0" smtClean="0"/>
              <a:t>2. Advise a student who stutter to join support groups to connect to others who share similar emotional experiences. </a:t>
            </a:r>
          </a:p>
          <a:p>
            <a:r>
              <a:rPr lang="en-US" dirty="0" smtClean="0"/>
              <a:t>3. Help him or her find local support groups in your area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17</a:t>
            </a:fld>
            <a:endParaRPr lang="en-US"/>
          </a:p>
        </p:txBody>
      </p:sp>
    </p:spTree>
    <p:extLst>
      <p:ext uri="{BB962C8B-B14F-4D97-AF65-F5344CB8AC3E}">
        <p14:creationId xmlns:p14="http://schemas.microsoft.com/office/powerpoint/2010/main" val="15264037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solidFill>
                  <a:schemeClr val="tx2">
                    <a:lumMod val="75000"/>
                  </a:schemeClr>
                </a:solidFill>
              </a:rPr>
              <a:t>A final activity “Examine a case study.” </a:t>
            </a:r>
            <a:r>
              <a:rPr lang="en-US" dirty="0" smtClean="0"/>
              <a:t>The</a:t>
            </a:r>
            <a:r>
              <a:rPr lang="en-US" baseline="0" dirty="0" smtClean="0"/>
              <a:t> </a:t>
            </a:r>
            <a:r>
              <a:rPr lang="en-US" dirty="0" smtClean="0"/>
              <a:t>Handout A </a:t>
            </a:r>
            <a:r>
              <a:rPr lang="en-US" dirty="0"/>
              <a:t>(page 2</a:t>
            </a:r>
            <a:r>
              <a:rPr lang="en-US" dirty="0" smtClean="0"/>
              <a:t>)</a:t>
            </a:r>
            <a:r>
              <a:rPr lang="en-US" baseline="0" dirty="0" smtClean="0"/>
              <a:t> includes a case study and the questions for a “think-pair-share” activity.</a:t>
            </a:r>
            <a:endParaRPr lang="en-US" dirty="0" smtClean="0">
              <a:solidFill>
                <a:schemeClr val="tx2">
                  <a:lumMod val="75000"/>
                </a:schemeClr>
              </a:solidFill>
            </a:endParaRPr>
          </a:p>
          <a:p>
            <a:r>
              <a:rPr lang="en-US" dirty="0" smtClean="0">
                <a:solidFill>
                  <a:schemeClr val="tx2">
                    <a:lumMod val="75000"/>
                  </a:schemeClr>
                </a:solidFill>
              </a:rPr>
              <a:t>Meet Davis, a 4-year-old boy.* Think-pair-share: What would you recommend the parents of Davis if they asked your advice as a teacher  of their child, or as a family friend who  works on the field of education?</a:t>
            </a:r>
          </a:p>
          <a:p>
            <a:r>
              <a:rPr lang="en-US" dirty="0" smtClean="0">
                <a:solidFill>
                  <a:schemeClr val="tx2">
                    <a:lumMod val="75000"/>
                  </a:schemeClr>
                </a:solidFill>
              </a:rPr>
              <a:t>Discuss with the whole group what do they think might be a most helpful strategy?</a:t>
            </a:r>
          </a:p>
          <a:p>
            <a:r>
              <a:rPr lang="en-US" baseline="0" dirty="0" smtClean="0"/>
              <a:t>(Some suggestions for parents are the same as for teachers (PRIME, praise, engage)). Ask you audience what information from the Presentation may help Davis’ parents to better understand his stuttering. </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18</a:t>
            </a:fld>
            <a:endParaRPr lang="en-US"/>
          </a:p>
        </p:txBody>
      </p:sp>
    </p:spTree>
    <p:extLst>
      <p:ext uri="{BB962C8B-B14F-4D97-AF65-F5344CB8AC3E}">
        <p14:creationId xmlns:p14="http://schemas.microsoft.com/office/powerpoint/2010/main" val="1526403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for your time.</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19</a:t>
            </a:fld>
            <a:endParaRPr lang="en-US"/>
          </a:p>
        </p:txBody>
      </p:sp>
    </p:spTree>
    <p:extLst>
      <p:ext uri="{BB962C8B-B14F-4D97-AF65-F5344CB8AC3E}">
        <p14:creationId xmlns:p14="http://schemas.microsoft.com/office/powerpoint/2010/main" val="380947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Stuttering is “a marked impairment in speech fluency, that reflects an underlying problem with speech production rather than a language problem. Children who stutter know what they want to say, but they have a problem saying it” (Weis, 2013, p. 150). </a:t>
            </a:r>
          </a:p>
          <a:p>
            <a:r>
              <a:rPr lang="en-US" dirty="0" smtClean="0"/>
              <a:t>The Diagnostic and Statistical Manual of Mental Disorders Fifth Edition, edited by American Psychiatric Association,  DSM –V (2013), gives this communication disorder a new name: </a:t>
            </a:r>
          </a:p>
          <a:p>
            <a:r>
              <a:rPr lang="en-US" dirty="0" smtClean="0"/>
              <a:t>Childhood-Onset Fluency Disorder (APA, 2014).</a:t>
            </a:r>
          </a:p>
          <a:p>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2</a:t>
            </a:fld>
            <a:endParaRPr lang="en-US"/>
          </a:p>
        </p:txBody>
      </p:sp>
    </p:spTree>
    <p:extLst>
      <p:ext uri="{BB962C8B-B14F-4D97-AF65-F5344CB8AC3E}">
        <p14:creationId xmlns:p14="http://schemas.microsoft.com/office/powerpoint/2010/main" val="2430138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DSM-V (2013),</a:t>
            </a:r>
            <a:r>
              <a:rPr lang="en-US" baseline="0" dirty="0" smtClean="0"/>
              <a:t> </a:t>
            </a:r>
            <a:r>
              <a:rPr lang="en-US" dirty="0" smtClean="0"/>
              <a:t>the Childhood-Onset Fluency Disorder (Stuttering)</a:t>
            </a:r>
            <a:r>
              <a:rPr lang="en-US" baseline="0" dirty="0" smtClean="0"/>
              <a:t> </a:t>
            </a:r>
            <a:r>
              <a:rPr lang="en-US" dirty="0" smtClean="0"/>
              <a:t>is a condition characterized by disturbances in the normal fluency and time patterning of speech that are inappropriate for the individual’s age and language skills, and persist over time (p. 45).</a:t>
            </a:r>
          </a:p>
          <a:p>
            <a:r>
              <a:rPr lang="en-US" dirty="0" smtClean="0"/>
              <a:t>Is an impairment in speech fluency that is not attributable to another developmental disorder, a mental disorder, or a medical condition (like stroke). </a:t>
            </a:r>
          </a:p>
          <a:p>
            <a:r>
              <a:rPr lang="en-US" dirty="0" smtClean="0"/>
              <a:t>The onset of symptoms is usually in the early developmental period (prior to the age 5).</a:t>
            </a:r>
          </a:p>
          <a:p>
            <a:r>
              <a:rPr lang="en-US" dirty="0" smtClean="0"/>
              <a:t>The disturbance [in speech fluency] causes anxiety about speaking, or limitations in effective communication, social participation, and academic performance or occupational performance (APA , 2013, pp.</a:t>
            </a:r>
            <a:r>
              <a:rPr lang="en-US" baseline="0" dirty="0" smtClean="0"/>
              <a:t> 45-46</a:t>
            </a:r>
            <a:r>
              <a:rPr lang="en-US" dirty="0" smtClean="0"/>
              <a:t>)</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3</a:t>
            </a:fld>
            <a:endParaRPr lang="en-US"/>
          </a:p>
        </p:txBody>
      </p:sp>
    </p:spTree>
    <p:extLst>
      <p:ext uri="{BB962C8B-B14F-4D97-AF65-F5344CB8AC3E}">
        <p14:creationId xmlns:p14="http://schemas.microsoft.com/office/powerpoint/2010/main" val="3039802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r>
              <a:rPr lang="en-US" dirty="0" smtClean="0"/>
              <a:t>he </a:t>
            </a:r>
            <a:r>
              <a:rPr lang="en-US" dirty="0"/>
              <a:t>disturbances in the normal fluency of speech may be characterized by one or more of the following:</a:t>
            </a:r>
          </a:p>
          <a:p>
            <a:r>
              <a:rPr lang="en-US" dirty="0"/>
              <a:t>Sound and syllable repetitions (part-word repetitions):</a:t>
            </a:r>
          </a:p>
          <a:p>
            <a:r>
              <a:rPr lang="en-US" dirty="0"/>
              <a:t> “</a:t>
            </a:r>
            <a:r>
              <a:rPr lang="en-US" dirty="0" err="1"/>
              <a:t>ba</a:t>
            </a:r>
            <a:r>
              <a:rPr lang="en-US" dirty="0"/>
              <a:t> – </a:t>
            </a:r>
            <a:r>
              <a:rPr lang="en-US" dirty="0" err="1"/>
              <a:t>ba</a:t>
            </a:r>
            <a:r>
              <a:rPr lang="en-US" dirty="0"/>
              <a:t> — baby”</a:t>
            </a:r>
          </a:p>
          <a:p>
            <a:r>
              <a:rPr lang="en-US" dirty="0"/>
              <a:t>Sound prolongations: “S&gt;&gt;&gt;&gt;sometimes”</a:t>
            </a:r>
          </a:p>
          <a:p>
            <a:r>
              <a:rPr lang="en-US" dirty="0"/>
              <a:t>Broken words (pauses within a word): “Ta – table”</a:t>
            </a:r>
          </a:p>
          <a:p>
            <a:r>
              <a:rPr lang="en-US" dirty="0"/>
              <a:t>Audible or silent blocking (filled or unfilled pauses </a:t>
            </a:r>
          </a:p>
          <a:p>
            <a:r>
              <a:rPr lang="en-US" dirty="0"/>
              <a:t>in speech): “I like to – go home”</a:t>
            </a:r>
          </a:p>
          <a:p>
            <a:r>
              <a:rPr lang="en-US" dirty="0"/>
              <a:t>Monosyllabic whole-word repetitions: “I-I-I see him”</a:t>
            </a:r>
          </a:p>
          <a:p>
            <a:r>
              <a:rPr lang="en-US" dirty="0"/>
              <a:t>Circumlocutions (word substitutions to avoid a problematic word) </a:t>
            </a:r>
          </a:p>
          <a:p>
            <a:r>
              <a:rPr lang="en-US" dirty="0"/>
              <a:t>Words pronounced with an excess of physical tension</a:t>
            </a:r>
          </a:p>
          <a:p>
            <a:r>
              <a:rPr lang="en-US" dirty="0"/>
              <a:t>(APA, 2013, pp. 45-46; Weis, 2013, p. 151)</a:t>
            </a:r>
          </a:p>
          <a:p>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4</a:t>
            </a:fld>
            <a:endParaRPr lang="en-US"/>
          </a:p>
        </p:txBody>
      </p:sp>
    </p:spTree>
    <p:extLst>
      <p:ext uri="{BB962C8B-B14F-4D97-AF65-F5344CB8AC3E}">
        <p14:creationId xmlns:p14="http://schemas.microsoft.com/office/powerpoint/2010/main" val="3260413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child who stutters may be eligible to receive </a:t>
            </a:r>
            <a:r>
              <a:rPr lang="en-US" b="1" dirty="0" smtClean="0"/>
              <a:t>speech therapy </a:t>
            </a:r>
            <a:r>
              <a:rPr lang="en-US" dirty="0" smtClean="0"/>
              <a:t>under a federal law, the Individuals with Disabilities Improvement Act of 2004</a:t>
            </a:r>
          </a:p>
          <a:p>
            <a:r>
              <a:rPr lang="en-US" dirty="0" smtClean="0"/>
              <a:t>IDEA’s definition of a Speech-Language Impairment includes communication disorders, such as </a:t>
            </a:r>
            <a:r>
              <a:rPr lang="en-US" b="1" dirty="0" smtClean="0"/>
              <a:t>stuttering</a:t>
            </a:r>
            <a:r>
              <a:rPr lang="en-US" dirty="0" smtClean="0"/>
              <a:t>, impaired articulation, language impairment, or voice impairment, “that </a:t>
            </a:r>
            <a:r>
              <a:rPr lang="en-US" b="1" dirty="0" smtClean="0"/>
              <a:t>adversely affects</a:t>
            </a:r>
            <a:r>
              <a:rPr lang="en-US" dirty="0" smtClean="0"/>
              <a:t> a child’s educational performance” </a:t>
            </a:r>
            <a:r>
              <a:rPr lang="en-US" sz="900" dirty="0" smtClean="0"/>
              <a:t>(U.S. Department of Education , n. d.) .</a:t>
            </a:r>
          </a:p>
          <a:p>
            <a:r>
              <a:rPr lang="en-US" i="1" dirty="0" smtClean="0"/>
              <a:t>Add that </a:t>
            </a:r>
            <a:r>
              <a:rPr lang="en-US" dirty="0" smtClean="0"/>
              <a:t>IDEA mandates that state education agencies and local school districts provide special education services to children ages 3-21 who need them. Speech therapy is considered to be special education. IDEA is designed to provide a free, appropriate public education, but children attending private schools are covered under the law too (Stuttering Foundation, 2015).  </a:t>
            </a:r>
          </a:p>
        </p:txBody>
      </p:sp>
      <p:sp>
        <p:nvSpPr>
          <p:cNvPr id="4" name="Slide Number Placeholder 3"/>
          <p:cNvSpPr>
            <a:spLocks noGrp="1"/>
          </p:cNvSpPr>
          <p:nvPr>
            <p:ph type="sldNum" sz="quarter" idx="10"/>
          </p:nvPr>
        </p:nvSpPr>
        <p:spPr/>
        <p:txBody>
          <a:bodyPr/>
          <a:lstStyle/>
          <a:p>
            <a:fld id="{C8199F45-BEFF-491F-9F56-3A39FF06B72B}" type="slidenum">
              <a:rPr lang="en-US" smtClean="0"/>
              <a:t>5</a:t>
            </a:fld>
            <a:endParaRPr lang="en-US"/>
          </a:p>
        </p:txBody>
      </p:sp>
    </p:spTree>
    <p:extLst>
      <p:ext uri="{BB962C8B-B14F-4D97-AF65-F5344CB8AC3E}">
        <p14:creationId xmlns:p14="http://schemas.microsoft.com/office/powerpoint/2010/main" val="3669476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Early identification and intervention is important. The following signs may help to distinguish between stuttering and developmentally appropriate disfluencies. </a:t>
            </a:r>
          </a:p>
          <a:p>
            <a:r>
              <a:rPr lang="en-US" dirty="0" smtClean="0"/>
              <a:t>Many </a:t>
            </a:r>
            <a:r>
              <a:rPr lang="en-US" dirty="0"/>
              <a:t>preschool-age children demonstrate age-appropriate disfluencies, which do not appear often, and may include whole word repetitions, pauses in speech, and relaxed hesitations. </a:t>
            </a:r>
          </a:p>
          <a:p>
            <a:r>
              <a:rPr lang="en-US" dirty="0"/>
              <a:t>	“The warning signs that should alert parents and </a:t>
            </a:r>
            <a:r>
              <a:rPr lang="en-US" dirty="0" smtClean="0"/>
              <a:t>teachers </a:t>
            </a:r>
            <a:r>
              <a:rPr lang="en-US" dirty="0"/>
              <a:t>are:</a:t>
            </a:r>
          </a:p>
          <a:p>
            <a:r>
              <a:rPr lang="en-US" dirty="0" smtClean="0"/>
              <a:t>1. Frequent </a:t>
            </a:r>
            <a:r>
              <a:rPr lang="en-US" dirty="0"/>
              <a:t>part-word repetitions rather than word  repetitions , more likely ‘B-b-but’  than ‘but, but.’</a:t>
            </a:r>
          </a:p>
          <a:p>
            <a:r>
              <a:rPr lang="en-US" dirty="0" smtClean="0"/>
              <a:t>2. Repetition </a:t>
            </a:r>
            <a:r>
              <a:rPr lang="en-US" dirty="0"/>
              <a:t>of a part of a word more than 2 times</a:t>
            </a:r>
          </a:p>
          <a:p>
            <a:r>
              <a:rPr lang="en-US" dirty="0"/>
              <a:t>	‘</a:t>
            </a:r>
            <a:r>
              <a:rPr lang="en-US" dirty="0" err="1"/>
              <a:t>ba</a:t>
            </a:r>
            <a:r>
              <a:rPr lang="en-US" dirty="0"/>
              <a:t>-</a:t>
            </a:r>
            <a:r>
              <a:rPr lang="en-US" dirty="0" err="1"/>
              <a:t>ba</a:t>
            </a:r>
            <a:r>
              <a:rPr lang="en-US" dirty="0"/>
              <a:t>-</a:t>
            </a:r>
            <a:r>
              <a:rPr lang="en-US" dirty="0" err="1"/>
              <a:t>ba</a:t>
            </a:r>
            <a:r>
              <a:rPr lang="en-US" dirty="0"/>
              <a:t>-</a:t>
            </a:r>
            <a:r>
              <a:rPr lang="en-US" dirty="0" err="1"/>
              <a:t>ba</a:t>
            </a:r>
            <a:r>
              <a:rPr lang="en-US" dirty="0"/>
              <a:t>-ball.’ </a:t>
            </a:r>
          </a:p>
          <a:p>
            <a:r>
              <a:rPr lang="en-US" dirty="0" smtClean="0"/>
              <a:t>3. Repetitions </a:t>
            </a:r>
            <a:r>
              <a:rPr lang="en-US" dirty="0"/>
              <a:t>having an irregular rhythm ‘b-</a:t>
            </a:r>
            <a:r>
              <a:rPr lang="en-US" dirty="0" err="1"/>
              <a:t>ba</a:t>
            </a:r>
            <a:r>
              <a:rPr lang="en-US" dirty="0"/>
              <a:t>--b-ball.’ </a:t>
            </a:r>
          </a:p>
          <a:p>
            <a:r>
              <a:rPr lang="en-US" dirty="0" smtClean="0"/>
              <a:t>4. A </a:t>
            </a:r>
            <a:r>
              <a:rPr lang="en-US" dirty="0"/>
              <a:t>sound held longer than normal (more than 1 second) ‘</a:t>
            </a:r>
            <a:r>
              <a:rPr lang="en-US" dirty="0" err="1"/>
              <a:t>Mmmmmy</a:t>
            </a:r>
            <a:r>
              <a:rPr lang="en-US" dirty="0"/>
              <a:t> ball.’ </a:t>
            </a:r>
          </a:p>
          <a:p>
            <a:r>
              <a:rPr lang="en-US" dirty="0" smtClean="0"/>
              <a:t>5. Excessive </a:t>
            </a:r>
            <a:r>
              <a:rPr lang="en-US" dirty="0"/>
              <a:t>tension in the speech muscles (in the neck and face). </a:t>
            </a:r>
          </a:p>
          <a:p>
            <a:r>
              <a:rPr lang="en-US" dirty="0" smtClean="0"/>
              <a:t>6. Fear </a:t>
            </a:r>
            <a:r>
              <a:rPr lang="en-US" dirty="0"/>
              <a:t>of speaking in public.”</a:t>
            </a:r>
          </a:p>
          <a:p>
            <a:r>
              <a:rPr lang="en-US" dirty="0"/>
              <a:t> (Haynes, Moran, &amp; </a:t>
            </a:r>
            <a:r>
              <a:rPr lang="en-US" dirty="0" err="1"/>
              <a:t>Pindzola</a:t>
            </a:r>
            <a:r>
              <a:rPr lang="en-US" dirty="0"/>
              <a:t>, 2006, p 28)</a:t>
            </a:r>
          </a:p>
          <a:p>
            <a:endParaRPr lang="en-US" dirty="0"/>
          </a:p>
          <a:p>
            <a:pPr marL="0" indent="0">
              <a:buNone/>
            </a:pPr>
            <a:r>
              <a:rPr lang="en-US" dirty="0" smtClean="0"/>
              <a:t>..</a:t>
            </a:r>
            <a:r>
              <a:rPr lang="en-US" sz="2800" dirty="0" smtClean="0">
                <a:solidFill>
                  <a:schemeClr val="tx2">
                    <a:lumMod val="75000"/>
                  </a:schemeClr>
                </a:solidFill>
              </a:rPr>
              <a:t> </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6</a:t>
            </a:fld>
            <a:endParaRPr lang="en-US"/>
          </a:p>
        </p:txBody>
      </p:sp>
    </p:spTree>
    <p:extLst>
      <p:ext uri="{BB962C8B-B14F-4D97-AF65-F5344CB8AC3E}">
        <p14:creationId xmlns:p14="http://schemas.microsoft.com/office/powerpoint/2010/main" val="970029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onset of stuttering is usually between ages 3 and 6 with almost no new cases being reported after age 12. </a:t>
            </a:r>
          </a:p>
          <a:p>
            <a:r>
              <a:rPr lang="en-US" dirty="0" smtClean="0"/>
              <a:t>Boys are 2 to 5 times more likely to exhibit stuttering than girls. </a:t>
            </a:r>
          </a:p>
          <a:p>
            <a:r>
              <a:rPr lang="en-US" dirty="0" smtClean="0"/>
              <a:t>Boys begin stuttering, on average, 5 months </a:t>
            </a:r>
          </a:p>
          <a:p>
            <a:r>
              <a:rPr lang="en-US" dirty="0" smtClean="0"/>
              <a:t>later than girls.</a:t>
            </a:r>
          </a:p>
          <a:p>
            <a:r>
              <a:rPr lang="en-US" dirty="0" smtClean="0"/>
              <a:t>5% of preschool children are affected, but by adolescence this percentage drops to 1%.</a:t>
            </a:r>
          </a:p>
          <a:p>
            <a:r>
              <a:rPr lang="en-US" dirty="0" smtClean="0"/>
              <a:t>the highest rate (70% or higher) of recovery exists during the first 15 months post-onset.</a:t>
            </a:r>
          </a:p>
          <a:p>
            <a:endParaRPr lang="en-US" dirty="0" smtClean="0"/>
          </a:p>
          <a:p>
            <a:r>
              <a:rPr lang="en-US" dirty="0" smtClean="0"/>
              <a:t>(Dworzynski, at al., 2007, pp. 169-170)</a:t>
            </a:r>
          </a:p>
          <a:p>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7</a:t>
            </a:fld>
            <a:endParaRPr lang="en-US"/>
          </a:p>
        </p:txBody>
      </p:sp>
    </p:spTree>
    <p:extLst>
      <p:ext uri="{BB962C8B-B14F-4D97-AF65-F5344CB8AC3E}">
        <p14:creationId xmlns:p14="http://schemas.microsoft.com/office/powerpoint/2010/main" val="2132389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2">
                    <a:lumMod val="75000"/>
                  </a:schemeClr>
                </a:solidFill>
              </a:rPr>
              <a:t>The exact causes of stuttering are unknown.</a:t>
            </a:r>
          </a:p>
          <a:p>
            <a:r>
              <a:rPr lang="en-US" dirty="0" smtClean="0">
                <a:solidFill>
                  <a:schemeClr val="tx2">
                    <a:lumMod val="75000"/>
                  </a:schemeClr>
                </a:solidFill>
              </a:rPr>
              <a:t>There are strong genetic influences in the etiology of stuttering (family history of disorder).</a:t>
            </a:r>
          </a:p>
          <a:p>
            <a:r>
              <a:rPr lang="en-US" dirty="0" smtClean="0">
                <a:solidFill>
                  <a:schemeClr val="tx2">
                    <a:lumMod val="75000"/>
                  </a:schemeClr>
                </a:solidFill>
              </a:rPr>
              <a:t>No single treatment or strategy will work for each and every child who stutters.</a:t>
            </a:r>
            <a:r>
              <a:rPr lang="da-DK" dirty="0">
                <a:solidFill>
                  <a:schemeClr val="tx2">
                    <a:lumMod val="75000"/>
                  </a:schemeClr>
                </a:solidFill>
              </a:rPr>
              <a:t> </a:t>
            </a:r>
            <a:r>
              <a:rPr lang="da-DK" dirty="0" smtClean="0">
                <a:solidFill>
                  <a:schemeClr val="tx2">
                    <a:lumMod val="75000"/>
                  </a:schemeClr>
                </a:solidFill>
              </a:rPr>
              <a:t>(</a:t>
            </a:r>
            <a:r>
              <a:rPr lang="da-DK" dirty="0">
                <a:solidFill>
                  <a:schemeClr val="tx2">
                    <a:lumMod val="75000"/>
                  </a:schemeClr>
                </a:solidFill>
              </a:rPr>
              <a:t>Dworzynski et al., 2007, Nye, at al., 2013, Weis, </a:t>
            </a:r>
            <a:r>
              <a:rPr lang="da-DK" dirty="0" smtClean="0">
                <a:solidFill>
                  <a:schemeClr val="tx2">
                    <a:lumMod val="75000"/>
                  </a:schemeClr>
                </a:solidFill>
              </a:rPr>
              <a:t>2013) </a:t>
            </a:r>
            <a:r>
              <a:rPr lang="en-US" dirty="0" smtClean="0">
                <a:solidFill>
                  <a:schemeClr val="tx2">
                    <a:lumMod val="75000"/>
                  </a:schemeClr>
                </a:solidFill>
              </a:rPr>
              <a:t> </a:t>
            </a:r>
          </a:p>
          <a:p>
            <a:r>
              <a:rPr lang="en-US" dirty="0" smtClean="0"/>
              <a:t>Early identification and referral to services is important,</a:t>
            </a:r>
            <a:r>
              <a:rPr lang="en-US" baseline="0" dirty="0" smtClean="0"/>
              <a:t> because b</a:t>
            </a:r>
            <a:r>
              <a:rPr lang="en-US" dirty="0" smtClean="0"/>
              <a:t>ehavioral intervention strategies are most effective before age 8.</a:t>
            </a:r>
          </a:p>
          <a:p>
            <a:r>
              <a:rPr lang="en-US" i="1" dirty="0" smtClean="0"/>
              <a:t>Add</a:t>
            </a:r>
            <a:r>
              <a:rPr lang="en-US" i="1" baseline="0" dirty="0" smtClean="0"/>
              <a:t> that, </a:t>
            </a:r>
            <a:r>
              <a:rPr lang="en-US" i="0" baseline="0" dirty="0" smtClean="0"/>
              <a:t>h</a:t>
            </a:r>
            <a:r>
              <a:rPr lang="en-US" dirty="0" smtClean="0"/>
              <a:t>owever, it may be beneficial to defer treatment for those with few or no risk factors (such as family history of stuttering or bilinguality), or mild stuttering that does not cause concern for either child or parents</a:t>
            </a:r>
            <a:r>
              <a:rPr lang="en-US" dirty="0"/>
              <a:t> </a:t>
            </a:r>
            <a:r>
              <a:rPr lang="en-US" dirty="0" smtClean="0"/>
              <a:t>(Nye, et al., 2013). </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8</a:t>
            </a:fld>
            <a:endParaRPr lang="en-US"/>
          </a:p>
        </p:txBody>
      </p:sp>
    </p:spTree>
    <p:extLst>
      <p:ext uri="{BB962C8B-B14F-4D97-AF65-F5344CB8AC3E}">
        <p14:creationId xmlns:p14="http://schemas.microsoft.com/office/powerpoint/2010/main" val="697161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“stuttering stereotype” exists in most populations </a:t>
            </a:r>
            <a:r>
              <a:rPr lang="fi-FI" dirty="0" smtClean="0"/>
              <a:t>(Guntupalli, et al., 2006. p. 6)</a:t>
            </a:r>
            <a:r>
              <a:rPr lang="en-US" dirty="0" smtClean="0"/>
              <a:t>. Many myths and misconceptions about stuttering exist in the society.</a:t>
            </a:r>
          </a:p>
          <a:p>
            <a:r>
              <a:rPr lang="en-US" dirty="0" smtClean="0"/>
              <a:t>Examine your own perceptions toward people who stutter through the “Myth vs. Truth” activity. </a:t>
            </a:r>
          </a:p>
          <a:p>
            <a:r>
              <a:rPr lang="en-US" i="1" dirty="0" smtClean="0"/>
              <a:t>	Distribute copies</a:t>
            </a:r>
            <a:r>
              <a:rPr lang="en-US" i="1" baseline="0" dirty="0" smtClean="0"/>
              <a:t> of t</a:t>
            </a:r>
            <a:r>
              <a:rPr lang="en-US" i="1" dirty="0" smtClean="0"/>
              <a:t>he Handout A to the audience.</a:t>
            </a:r>
          </a:p>
          <a:p>
            <a:r>
              <a:rPr lang="en-US" dirty="0" smtClean="0"/>
              <a:t> </a:t>
            </a:r>
            <a:endParaRPr lang="en-US" dirty="0"/>
          </a:p>
        </p:txBody>
      </p:sp>
      <p:sp>
        <p:nvSpPr>
          <p:cNvPr id="4" name="Slide Number Placeholder 3"/>
          <p:cNvSpPr>
            <a:spLocks noGrp="1"/>
          </p:cNvSpPr>
          <p:nvPr>
            <p:ph type="sldNum" sz="quarter" idx="10"/>
          </p:nvPr>
        </p:nvSpPr>
        <p:spPr/>
        <p:txBody>
          <a:bodyPr/>
          <a:lstStyle/>
          <a:p>
            <a:fld id="{C8199F45-BEFF-491F-9F56-3A39FF06B72B}" type="slidenum">
              <a:rPr lang="en-US" smtClean="0"/>
              <a:t>9</a:t>
            </a:fld>
            <a:endParaRPr lang="en-US"/>
          </a:p>
        </p:txBody>
      </p:sp>
    </p:spTree>
    <p:extLst>
      <p:ext uri="{BB962C8B-B14F-4D97-AF65-F5344CB8AC3E}">
        <p14:creationId xmlns:p14="http://schemas.microsoft.com/office/powerpoint/2010/main" val="2191774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3A14CA-C1DD-4DAA-B4D6-1097CE65E25B}"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3824544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A14CA-C1DD-4DAA-B4D6-1097CE65E25B}"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283174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A14CA-C1DD-4DAA-B4D6-1097CE65E25B}"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388575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3A14CA-C1DD-4DAA-B4D6-1097CE65E25B}"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211130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3A14CA-C1DD-4DAA-B4D6-1097CE65E25B}" type="datetimeFigureOut">
              <a:rPr lang="en-US" smtClean="0"/>
              <a:t>5/28/2015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3866340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3A14CA-C1DD-4DAA-B4D6-1097CE65E25B}" type="datetimeFigureOut">
              <a:rPr lang="en-US" smtClean="0"/>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96182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3A14CA-C1DD-4DAA-B4D6-1097CE65E25B}" type="datetimeFigureOut">
              <a:rPr lang="en-US" smtClean="0"/>
              <a:t>5/28/2015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1843574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3A14CA-C1DD-4DAA-B4D6-1097CE65E25B}" type="datetimeFigureOut">
              <a:rPr lang="en-US" smtClean="0"/>
              <a:t>5/28/2015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132352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A14CA-C1DD-4DAA-B4D6-1097CE65E25B}" type="datetimeFigureOut">
              <a:rPr lang="en-US" smtClean="0"/>
              <a:t>5/28/2015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72960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3A14CA-C1DD-4DAA-B4D6-1097CE65E25B}" type="datetimeFigureOut">
              <a:rPr lang="en-US" smtClean="0"/>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289361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3A14CA-C1DD-4DAA-B4D6-1097CE65E25B}" type="datetimeFigureOut">
              <a:rPr lang="en-US" smtClean="0"/>
              <a:t>5/28/2015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9016F-FDB6-469A-B402-0BBEE873DDD2}" type="slidenum">
              <a:rPr lang="en-US" smtClean="0"/>
              <a:t>‹#›</a:t>
            </a:fld>
            <a:endParaRPr lang="en-US"/>
          </a:p>
        </p:txBody>
      </p:sp>
    </p:spTree>
    <p:extLst>
      <p:ext uri="{BB962C8B-B14F-4D97-AF65-F5344CB8AC3E}">
        <p14:creationId xmlns:p14="http://schemas.microsoft.com/office/powerpoint/2010/main" val="3688065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A14CA-C1DD-4DAA-B4D6-1097CE65E25B}" type="datetimeFigureOut">
              <a:rPr lang="en-US" smtClean="0"/>
              <a:t>5/28/2015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9016F-FDB6-469A-B402-0BBEE873DDD2}" type="slidenum">
              <a:rPr lang="en-US" smtClean="0"/>
              <a:t>‹#›</a:t>
            </a:fld>
            <a:endParaRPr lang="en-US"/>
          </a:p>
        </p:txBody>
      </p:sp>
    </p:spTree>
    <p:extLst>
      <p:ext uri="{BB962C8B-B14F-4D97-AF65-F5344CB8AC3E}">
        <p14:creationId xmlns:p14="http://schemas.microsoft.com/office/powerpoint/2010/main" val="425453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pa.org/monitor/2014/07-08/stuttering-dsm.asp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idea.ed.gov/explore/view/p/,root,regs,300,A,300.8,c,11," TargetMode="External"/><Relationship Id="rId4" Type="http://schemas.openxmlformats.org/officeDocument/2006/relationships/hyperlink" Target="http://www.stutteringhelp.org/special-education-law-children-who-stutte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a:bodyPr>
          <a:lstStyle/>
          <a:p>
            <a:r>
              <a:rPr lang="en-US" sz="36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Understanding Stuttering</a:t>
            </a:r>
            <a:br>
              <a:rPr lang="en-US" sz="36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r>
              <a:rPr lang="en-US" sz="3600"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i</a:t>
            </a:r>
            <a:r>
              <a:rPr lang="en-US" sz="36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n Children </a:t>
            </a:r>
            <a:endParaRPr lang="en-US" sz="3600"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457200" y="1600201"/>
            <a:ext cx="7924800" cy="3962400"/>
          </a:xfrm>
        </p:spPr>
        <p:txBody>
          <a:bodyPr>
            <a:normAutofit fontScale="70000" lnSpcReduction="20000"/>
          </a:bodyPr>
          <a:lstStyle/>
          <a:p>
            <a:endParaRPr lang="en-US" dirty="0" smtClean="0"/>
          </a:p>
          <a:p>
            <a:endParaRPr lang="en-US" dirty="0"/>
          </a:p>
          <a:p>
            <a:endParaRPr lang="en-US" dirty="0" smtClean="0"/>
          </a:p>
          <a:p>
            <a:pPr marL="0" indent="0" algn="ctr">
              <a:buNone/>
            </a:pPr>
            <a:r>
              <a:rPr lang="en-US" i="1" dirty="0" smtClean="0">
                <a:solidFill>
                  <a:schemeClr val="accent5">
                    <a:lumMod val="50000"/>
                  </a:schemeClr>
                </a:solidFill>
              </a:rPr>
              <a:t>“If </a:t>
            </a:r>
            <a:r>
              <a:rPr lang="en-US" i="1" dirty="0">
                <a:solidFill>
                  <a:schemeClr val="accent5">
                    <a:lumMod val="50000"/>
                  </a:schemeClr>
                </a:solidFill>
              </a:rPr>
              <a:t>knowledge can create problems, </a:t>
            </a:r>
            <a:endParaRPr lang="en-US" i="1" dirty="0" smtClean="0">
              <a:solidFill>
                <a:schemeClr val="accent5">
                  <a:lumMod val="50000"/>
                </a:schemeClr>
              </a:solidFill>
            </a:endParaRPr>
          </a:p>
          <a:p>
            <a:pPr marL="0" indent="0" algn="ctr">
              <a:buNone/>
            </a:pPr>
            <a:r>
              <a:rPr lang="en-US" i="1" dirty="0" smtClean="0">
                <a:solidFill>
                  <a:schemeClr val="accent5">
                    <a:lumMod val="50000"/>
                  </a:schemeClr>
                </a:solidFill>
              </a:rPr>
              <a:t>it </a:t>
            </a:r>
            <a:r>
              <a:rPr lang="en-US" i="1" dirty="0">
                <a:solidFill>
                  <a:schemeClr val="accent5">
                    <a:lumMod val="50000"/>
                  </a:schemeClr>
                </a:solidFill>
              </a:rPr>
              <a:t>is </a:t>
            </a:r>
            <a:r>
              <a:rPr lang="en-US" i="1" dirty="0" smtClean="0">
                <a:solidFill>
                  <a:schemeClr val="accent5">
                    <a:lumMod val="50000"/>
                  </a:schemeClr>
                </a:solidFill>
              </a:rPr>
              <a:t>not </a:t>
            </a:r>
            <a:r>
              <a:rPr lang="en-US" i="1" dirty="0">
                <a:solidFill>
                  <a:schemeClr val="accent5">
                    <a:lumMod val="50000"/>
                  </a:schemeClr>
                </a:solidFill>
              </a:rPr>
              <a:t>through ignorance </a:t>
            </a:r>
            <a:endParaRPr lang="en-US" i="1" dirty="0" smtClean="0">
              <a:solidFill>
                <a:schemeClr val="accent5">
                  <a:lumMod val="50000"/>
                </a:schemeClr>
              </a:solidFill>
            </a:endParaRPr>
          </a:p>
          <a:p>
            <a:pPr marL="0" indent="0" algn="ctr">
              <a:buNone/>
            </a:pPr>
            <a:r>
              <a:rPr lang="en-US" i="1" dirty="0" smtClean="0">
                <a:solidFill>
                  <a:schemeClr val="accent5">
                    <a:lumMod val="50000"/>
                  </a:schemeClr>
                </a:solidFill>
              </a:rPr>
              <a:t>that </a:t>
            </a:r>
            <a:r>
              <a:rPr lang="en-US" i="1" dirty="0">
                <a:solidFill>
                  <a:schemeClr val="accent5">
                    <a:lumMod val="50000"/>
                  </a:schemeClr>
                </a:solidFill>
              </a:rPr>
              <a:t>we can solve them</a:t>
            </a:r>
            <a:r>
              <a:rPr lang="en-US" i="1" dirty="0" smtClean="0">
                <a:solidFill>
                  <a:schemeClr val="accent5">
                    <a:lumMod val="50000"/>
                  </a:schemeClr>
                </a:solidFill>
              </a:rPr>
              <a:t>.”</a:t>
            </a:r>
            <a:endParaRPr lang="en-US" i="1" dirty="0">
              <a:solidFill>
                <a:schemeClr val="accent5">
                  <a:lumMod val="50000"/>
                </a:schemeClr>
              </a:solidFill>
            </a:endParaRPr>
          </a:p>
          <a:p>
            <a:pPr marL="0" indent="0" algn="ctr">
              <a:buNone/>
            </a:pPr>
            <a:r>
              <a:rPr lang="en-US" i="1" dirty="0">
                <a:solidFill>
                  <a:schemeClr val="accent5">
                    <a:lumMod val="50000"/>
                  </a:schemeClr>
                </a:solidFill>
              </a:rPr>
              <a:t>Isaac </a:t>
            </a:r>
            <a:r>
              <a:rPr lang="en-US" i="1" dirty="0" smtClean="0">
                <a:solidFill>
                  <a:schemeClr val="accent5">
                    <a:lumMod val="50000"/>
                  </a:schemeClr>
                </a:solidFill>
              </a:rPr>
              <a:t>Asimov*</a:t>
            </a:r>
            <a:endParaRPr lang="en-US" i="1" dirty="0">
              <a:solidFill>
                <a:schemeClr val="accent5">
                  <a:lumMod val="50000"/>
                </a:schemeClr>
              </a:solidFill>
            </a:endParaRPr>
          </a:p>
          <a:p>
            <a:pPr algn="ctr"/>
            <a:endParaRPr lang="en-US" i="1" dirty="0">
              <a:solidFill>
                <a:schemeClr val="accent5">
                  <a:lumMod val="50000"/>
                </a:schemeClr>
              </a:solidFill>
            </a:endParaRPr>
          </a:p>
          <a:p>
            <a:endParaRPr lang="en-US" dirty="0" smtClean="0"/>
          </a:p>
          <a:p>
            <a:pPr marL="0" indent="0" algn="ctr">
              <a:buNone/>
            </a:pPr>
            <a:r>
              <a:rPr lang="en-US" dirty="0" smtClean="0"/>
              <a:t>  </a:t>
            </a:r>
            <a:r>
              <a:rPr lang="en-US" sz="2000" dirty="0" smtClean="0">
                <a:solidFill>
                  <a:schemeClr val="accent5">
                    <a:lumMod val="50000"/>
                  </a:schemeClr>
                </a:solidFill>
              </a:rPr>
              <a:t>Anna Birstein</a:t>
            </a:r>
          </a:p>
          <a:p>
            <a:pPr marL="0" indent="0" algn="ctr">
              <a:buNone/>
            </a:pPr>
            <a:r>
              <a:rPr lang="en-US" sz="2000" dirty="0" smtClean="0">
                <a:solidFill>
                  <a:schemeClr val="accent5">
                    <a:lumMod val="50000"/>
                  </a:schemeClr>
                </a:solidFill>
              </a:rPr>
              <a:t>University of Pittsburgh </a:t>
            </a:r>
          </a:p>
          <a:p>
            <a:endParaRPr lang="en-US" dirty="0"/>
          </a:p>
        </p:txBody>
      </p:sp>
    </p:spTree>
    <p:extLst>
      <p:ext uri="{BB962C8B-B14F-4D97-AF65-F5344CB8AC3E}">
        <p14:creationId xmlns:p14="http://schemas.microsoft.com/office/powerpoint/2010/main" val="2285856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Myth </a:t>
            </a:r>
            <a:r>
              <a:rPr lang="en-US"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OR </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Truth?*</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609600" y="762000"/>
            <a:ext cx="7467600" cy="6019800"/>
          </a:xfrm>
        </p:spPr>
        <p:txBody>
          <a:bodyPr>
            <a:normAutofit fontScale="77500" lnSpcReduction="20000"/>
          </a:bodyPr>
          <a:lstStyle/>
          <a:p>
            <a:pPr marL="0" indent="0">
              <a:buNone/>
            </a:pPr>
            <a:endParaRPr lang="en-US" dirty="0"/>
          </a:p>
          <a:p>
            <a:pPr marL="400050" lvl="1" indent="0">
              <a:buNone/>
            </a:pPr>
            <a:r>
              <a:rPr lang="en-US" dirty="0"/>
              <a:t>1. There is exactly the same range of intelligence among </a:t>
            </a:r>
            <a:r>
              <a:rPr lang="en-US" dirty="0" smtClean="0"/>
              <a:t>children who </a:t>
            </a:r>
            <a:r>
              <a:rPr lang="en-US" dirty="0"/>
              <a:t>stutter as there is among non-stuttering </a:t>
            </a:r>
            <a:r>
              <a:rPr lang="en-US" dirty="0" smtClean="0"/>
              <a:t>children.</a:t>
            </a:r>
            <a:endParaRPr lang="en-US" dirty="0"/>
          </a:p>
          <a:p>
            <a:pPr marL="400050" lvl="1" indent="0">
              <a:buNone/>
            </a:pPr>
            <a:r>
              <a:rPr lang="en-US" dirty="0"/>
              <a:t>2. Parents, their behaviors, or parental practices do not </a:t>
            </a:r>
            <a:r>
              <a:rPr lang="en-US" dirty="0" smtClean="0"/>
              <a:t>cause stuttering.</a:t>
            </a:r>
            <a:endParaRPr lang="en-US" dirty="0"/>
          </a:p>
          <a:p>
            <a:pPr marL="400050" lvl="1" indent="0">
              <a:buNone/>
            </a:pPr>
            <a:r>
              <a:rPr lang="en-US" dirty="0" smtClean="0"/>
              <a:t>3. </a:t>
            </a:r>
            <a:r>
              <a:rPr lang="en-US" dirty="0"/>
              <a:t>Stuttering is caused by nerves (children may stutter </a:t>
            </a:r>
            <a:r>
              <a:rPr lang="en-US" dirty="0" smtClean="0"/>
              <a:t>because they </a:t>
            </a:r>
            <a:r>
              <a:rPr lang="en-US" dirty="0"/>
              <a:t>are nervous or anxious</a:t>
            </a:r>
            <a:r>
              <a:rPr lang="en-US" dirty="0" smtClean="0"/>
              <a:t>).</a:t>
            </a:r>
            <a:endParaRPr lang="en-US" dirty="0"/>
          </a:p>
          <a:p>
            <a:pPr marL="400050" lvl="1" indent="0">
              <a:buNone/>
            </a:pPr>
            <a:r>
              <a:rPr lang="en-US" dirty="0" smtClean="0"/>
              <a:t>4. </a:t>
            </a:r>
            <a:r>
              <a:rPr lang="en-US" dirty="0"/>
              <a:t>Stuttering is caused by an event in </a:t>
            </a:r>
            <a:r>
              <a:rPr lang="en-US" dirty="0" smtClean="0"/>
              <a:t>life.</a:t>
            </a:r>
            <a:endParaRPr lang="en-US" dirty="0"/>
          </a:p>
          <a:p>
            <a:pPr marL="400050" lvl="1" indent="0">
              <a:buNone/>
            </a:pPr>
            <a:r>
              <a:rPr lang="en-US" dirty="0" smtClean="0"/>
              <a:t>5. </a:t>
            </a:r>
            <a:r>
              <a:rPr lang="en-US" dirty="0"/>
              <a:t>Children who stutter are usually shy and lack confidence.</a:t>
            </a:r>
          </a:p>
          <a:p>
            <a:pPr marL="400050" lvl="1" indent="0">
              <a:buNone/>
            </a:pPr>
            <a:r>
              <a:rPr lang="en-US" dirty="0" smtClean="0"/>
              <a:t>6. </a:t>
            </a:r>
            <a:r>
              <a:rPr lang="en-US" dirty="0"/>
              <a:t>Children </a:t>
            </a:r>
            <a:r>
              <a:rPr lang="en-US" dirty="0" smtClean="0"/>
              <a:t>who </a:t>
            </a:r>
            <a:r>
              <a:rPr lang="en-US" dirty="0"/>
              <a:t>stutter need help to </a:t>
            </a:r>
            <a:r>
              <a:rPr lang="en-US" dirty="0" smtClean="0"/>
              <a:t>speak (to finish their sentences). </a:t>
            </a:r>
            <a:endParaRPr lang="en-US" dirty="0"/>
          </a:p>
          <a:p>
            <a:pPr marL="400050" lvl="1" indent="0">
              <a:buNone/>
            </a:pPr>
            <a:r>
              <a:rPr lang="en-US" dirty="0" smtClean="0"/>
              <a:t>7. </a:t>
            </a:r>
            <a:r>
              <a:rPr lang="en-US" dirty="0"/>
              <a:t>Children who stutter experience reduction in </a:t>
            </a:r>
            <a:r>
              <a:rPr lang="en-US" dirty="0" smtClean="0"/>
              <a:t>stuttering when </a:t>
            </a:r>
            <a:r>
              <a:rPr lang="en-US" dirty="0"/>
              <a:t>they sing, speak to an infant or a pet, </a:t>
            </a:r>
            <a:r>
              <a:rPr lang="en-US" dirty="0" smtClean="0"/>
              <a:t>or </a:t>
            </a:r>
            <a:r>
              <a:rPr lang="en-US" dirty="0"/>
              <a:t>read </a:t>
            </a:r>
            <a:r>
              <a:rPr lang="en-US" dirty="0" smtClean="0"/>
              <a:t>aloud </a:t>
            </a:r>
            <a:r>
              <a:rPr lang="en-US" dirty="0"/>
              <a:t>the passage in unison with a large </a:t>
            </a:r>
            <a:r>
              <a:rPr lang="en-US" dirty="0" smtClean="0"/>
              <a:t>group.</a:t>
            </a:r>
            <a:endParaRPr lang="en-US" sz="1800" dirty="0" smtClean="0"/>
          </a:p>
          <a:p>
            <a:pPr marL="400050" lvl="1" indent="0">
              <a:buNone/>
            </a:pPr>
            <a:endParaRPr lang="en-US" sz="1500" dirty="0" smtClean="0"/>
          </a:p>
          <a:p>
            <a:pPr marL="400050" lvl="1" indent="0">
              <a:buNone/>
            </a:pPr>
            <a:endParaRPr lang="en-US" sz="1500" dirty="0"/>
          </a:p>
          <a:p>
            <a:pPr marL="400050" lvl="1" indent="0">
              <a:buNone/>
            </a:pPr>
            <a:endParaRPr lang="en-US" sz="1500" dirty="0" smtClean="0"/>
          </a:p>
          <a:p>
            <a:pPr marL="400050" lvl="1" indent="0">
              <a:buNone/>
            </a:pPr>
            <a:r>
              <a:rPr lang="en-US" sz="1500" dirty="0" smtClean="0"/>
              <a:t>*This </a:t>
            </a:r>
            <a:r>
              <a:rPr lang="en-US" sz="1500" dirty="0"/>
              <a:t>activity is based on the information from </a:t>
            </a:r>
            <a:r>
              <a:rPr lang="en-US" sz="1500" dirty="0" smtClean="0"/>
              <a:t>Kelman and </a:t>
            </a:r>
            <a:r>
              <a:rPr lang="en-US" sz="1500" dirty="0"/>
              <a:t>Whyte (</a:t>
            </a:r>
            <a:r>
              <a:rPr lang="en-US" sz="1500" dirty="0" smtClean="0"/>
              <a:t>2012, pp</a:t>
            </a:r>
            <a:r>
              <a:rPr lang="en-US" sz="1500" dirty="0"/>
              <a:t>. 38-40</a:t>
            </a:r>
            <a:r>
              <a:rPr lang="en-US" sz="1500" dirty="0" smtClean="0"/>
              <a:t>) and Weis (2013, p. 152)</a:t>
            </a:r>
            <a:endParaRPr lang="en-US" sz="1500" dirty="0"/>
          </a:p>
          <a:p>
            <a:pPr marL="400050" lvl="1" indent="0">
              <a:buNone/>
            </a:pPr>
            <a:endParaRPr lang="en-US" sz="1500" dirty="0"/>
          </a:p>
        </p:txBody>
      </p:sp>
    </p:spTree>
    <p:extLst>
      <p:ext uri="{BB962C8B-B14F-4D97-AF65-F5344CB8AC3E}">
        <p14:creationId xmlns:p14="http://schemas.microsoft.com/office/powerpoint/2010/main" val="3764175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Myth </a:t>
            </a:r>
            <a:r>
              <a:rPr lang="en-US"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OR Truth</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447800" y="1219201"/>
            <a:ext cx="5943600" cy="4724400"/>
          </a:xfrm>
        </p:spPr>
        <p:txBody>
          <a:bodyPr/>
          <a:lstStyle/>
          <a:p>
            <a:pPr lvl="5"/>
            <a:r>
              <a:rPr lang="en-US" sz="3200" dirty="0" smtClean="0">
                <a:solidFill>
                  <a:schemeClr val="tx2">
                    <a:lumMod val="75000"/>
                  </a:schemeClr>
                </a:solidFill>
                <a:effectLst>
                  <a:outerShdw blurRad="38100" dist="38100" dir="2700000" algn="tl">
                    <a:srgbClr val="000000">
                      <a:alpha val="43137"/>
                    </a:srgbClr>
                  </a:outerShdw>
                </a:effectLst>
              </a:rPr>
              <a:t>1 truth</a:t>
            </a:r>
          </a:p>
          <a:p>
            <a:pPr lvl="5"/>
            <a:r>
              <a:rPr lang="en-US" sz="3200" dirty="0" smtClean="0">
                <a:solidFill>
                  <a:schemeClr val="tx2">
                    <a:lumMod val="75000"/>
                  </a:schemeClr>
                </a:solidFill>
              </a:rPr>
              <a:t>2 myth</a:t>
            </a:r>
          </a:p>
          <a:p>
            <a:pPr lvl="5"/>
            <a:r>
              <a:rPr lang="en-US" sz="3200" dirty="0" smtClean="0">
                <a:solidFill>
                  <a:schemeClr val="tx2">
                    <a:lumMod val="75000"/>
                  </a:schemeClr>
                </a:solidFill>
                <a:effectLst>
                  <a:outerShdw blurRad="38100" dist="38100" dir="2700000" algn="tl">
                    <a:srgbClr val="000000">
                      <a:alpha val="43137"/>
                    </a:srgbClr>
                  </a:outerShdw>
                </a:effectLst>
              </a:rPr>
              <a:t>3 truth</a:t>
            </a:r>
          </a:p>
          <a:p>
            <a:pPr lvl="5"/>
            <a:r>
              <a:rPr lang="en-US" sz="3200" dirty="0" smtClean="0">
                <a:solidFill>
                  <a:schemeClr val="tx2">
                    <a:lumMod val="75000"/>
                  </a:schemeClr>
                </a:solidFill>
                <a:effectLst>
                  <a:outerShdw blurRad="38100" dist="38100" dir="2700000" algn="tl">
                    <a:srgbClr val="000000">
                      <a:alpha val="43137"/>
                    </a:srgbClr>
                  </a:outerShdw>
                </a:effectLst>
              </a:rPr>
              <a:t>4 truth</a:t>
            </a:r>
            <a:endParaRPr lang="en-US" sz="3200" dirty="0">
              <a:solidFill>
                <a:schemeClr val="tx2">
                  <a:lumMod val="75000"/>
                </a:schemeClr>
              </a:solidFill>
              <a:effectLst>
                <a:outerShdw blurRad="38100" dist="38100" dir="2700000" algn="tl">
                  <a:srgbClr val="000000">
                    <a:alpha val="43137"/>
                  </a:srgbClr>
                </a:outerShdw>
              </a:effectLst>
            </a:endParaRPr>
          </a:p>
          <a:p>
            <a:pPr lvl="5"/>
            <a:r>
              <a:rPr lang="en-US" sz="3200" dirty="0" smtClean="0">
                <a:solidFill>
                  <a:schemeClr val="tx2">
                    <a:lumMod val="75000"/>
                  </a:schemeClr>
                </a:solidFill>
              </a:rPr>
              <a:t>5 myth</a:t>
            </a:r>
            <a:endParaRPr lang="en-US" sz="3200" dirty="0">
              <a:solidFill>
                <a:schemeClr val="tx2">
                  <a:lumMod val="75000"/>
                </a:schemeClr>
              </a:solidFill>
            </a:endParaRPr>
          </a:p>
          <a:p>
            <a:pPr lvl="5"/>
            <a:r>
              <a:rPr lang="en-US" sz="3200" dirty="0" smtClean="0">
                <a:solidFill>
                  <a:schemeClr val="tx2">
                    <a:lumMod val="75000"/>
                  </a:schemeClr>
                </a:solidFill>
                <a:effectLst>
                  <a:outerShdw blurRad="38100" dist="38100" dir="2700000" algn="tl">
                    <a:srgbClr val="000000">
                      <a:alpha val="43137"/>
                    </a:srgbClr>
                  </a:outerShdw>
                </a:effectLst>
              </a:rPr>
              <a:t>6 truth</a:t>
            </a:r>
          </a:p>
          <a:p>
            <a:pPr lvl="5"/>
            <a:r>
              <a:rPr lang="en-US" sz="3200" dirty="0" smtClean="0">
                <a:solidFill>
                  <a:schemeClr val="tx2">
                    <a:lumMod val="75000"/>
                  </a:schemeClr>
                </a:solidFill>
                <a:effectLst>
                  <a:outerShdw blurRad="38100" dist="38100" dir="2700000" algn="tl">
                    <a:srgbClr val="000000">
                      <a:alpha val="43137"/>
                    </a:srgbClr>
                  </a:outerShdw>
                </a:effectLst>
              </a:rPr>
              <a:t>7 truth</a:t>
            </a:r>
            <a:endParaRPr lang="en-US" sz="3200" dirty="0">
              <a:solidFill>
                <a:schemeClr val="tx2">
                  <a:lumMod val="75000"/>
                </a:schemeClr>
              </a:solidFill>
              <a:effectLst>
                <a:outerShdw blurRad="38100" dist="38100" dir="2700000" algn="tl">
                  <a:srgbClr val="000000">
                    <a:alpha val="43137"/>
                  </a:srgbClr>
                </a:outerShdw>
              </a:effectLst>
            </a:endParaRPr>
          </a:p>
          <a:p>
            <a:endParaRPr lang="en-US" dirty="0">
              <a:solidFill>
                <a:schemeClr val="tx2">
                  <a:lumMod val="75000"/>
                </a:schemeClr>
              </a:solidFill>
            </a:endParaRPr>
          </a:p>
        </p:txBody>
      </p:sp>
    </p:spTree>
    <p:extLst>
      <p:ext uri="{BB962C8B-B14F-4D97-AF65-F5344CB8AC3E}">
        <p14:creationId xmlns:p14="http://schemas.microsoft.com/office/powerpoint/2010/main" val="3823413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accent1">
                    <a:lumMod val="75000"/>
                  </a:schemeClr>
                </a:solidFill>
                <a:effectLst>
                  <a:outerShdw blurRad="38100" dist="38100" dir="2700000" algn="tl">
                    <a:srgbClr val="000000">
                      <a:alpha val="43137"/>
                    </a:srgbClr>
                  </a:outerShdw>
                </a:effectLst>
                <a:latin typeface="Arial Rounded MT Bold" panose="020F0704030504030204" pitchFamily="34" charset="0"/>
              </a:rPr>
              <a:t>Suggestions for Teachers: </a:t>
            </a:r>
            <a:r>
              <a:rPr lang="en-US" sz="3600" dirty="0" smtClean="0">
                <a:solidFill>
                  <a:schemeClr val="accent1"/>
                </a:solidFill>
                <a:effectLst>
                  <a:outerShdw blurRad="38100" dist="38100" dir="2700000" algn="tl">
                    <a:srgbClr val="000000">
                      <a:alpha val="43137"/>
                    </a:srgbClr>
                  </a:outerShdw>
                </a:effectLst>
                <a:latin typeface="Arial Rounded MT Bold" panose="020F0704030504030204" pitchFamily="34" charset="0"/>
              </a:rPr>
              <a:t>“PRIME” speech</a:t>
            </a:r>
            <a:endParaRPr lang="en-US" sz="3600" dirty="0"/>
          </a:p>
        </p:txBody>
      </p:sp>
      <p:sp>
        <p:nvSpPr>
          <p:cNvPr id="3" name="Content Placeholder 2"/>
          <p:cNvSpPr>
            <a:spLocks noGrp="1"/>
          </p:cNvSpPr>
          <p:nvPr>
            <p:ph idx="1"/>
          </p:nvPr>
        </p:nvSpPr>
        <p:spPr>
          <a:xfrm>
            <a:off x="1600200" y="1295400"/>
            <a:ext cx="6324600" cy="5105400"/>
          </a:xfrm>
        </p:spPr>
        <p:txBody>
          <a:bodyPr>
            <a:normAutofit fontScale="85000" lnSpcReduction="20000"/>
          </a:bodyPr>
          <a:lstStyle/>
          <a:p>
            <a:r>
              <a:rPr lang="en-US" sz="4300" b="1" dirty="0" smtClean="0">
                <a:solidFill>
                  <a:schemeClr val="accent1"/>
                </a:solidFill>
              </a:rPr>
              <a:t>P - </a:t>
            </a:r>
            <a:r>
              <a:rPr lang="en-US" dirty="0" smtClean="0">
                <a:solidFill>
                  <a:schemeClr val="tx2">
                    <a:lumMod val="75000"/>
                  </a:schemeClr>
                </a:solidFill>
              </a:rPr>
              <a:t>Create </a:t>
            </a:r>
            <a:r>
              <a:rPr lang="en-US" sz="4200" b="1" dirty="0" smtClean="0">
                <a:solidFill>
                  <a:schemeClr val="accent1"/>
                </a:solidFill>
              </a:rPr>
              <a:t>p</a:t>
            </a:r>
            <a:r>
              <a:rPr lang="en-US" dirty="0" smtClean="0">
                <a:solidFill>
                  <a:schemeClr val="tx2">
                    <a:lumMod val="75000"/>
                  </a:schemeClr>
                </a:solidFill>
              </a:rPr>
              <a:t>auses (silences) in interactions.</a:t>
            </a:r>
          </a:p>
          <a:p>
            <a:r>
              <a:rPr lang="en-US" sz="3900" b="1" dirty="0" smtClean="0">
                <a:solidFill>
                  <a:schemeClr val="accent1"/>
                </a:solidFill>
              </a:rPr>
              <a:t>R</a:t>
            </a:r>
            <a:r>
              <a:rPr lang="en-US" b="1" dirty="0" smtClean="0">
                <a:solidFill>
                  <a:schemeClr val="accent1"/>
                </a:solidFill>
              </a:rPr>
              <a:t>  - </a:t>
            </a:r>
            <a:r>
              <a:rPr lang="en-US" dirty="0" smtClean="0">
                <a:solidFill>
                  <a:schemeClr val="tx2">
                    <a:lumMod val="75000"/>
                  </a:schemeClr>
                </a:solidFill>
              </a:rPr>
              <a:t>Reduce </a:t>
            </a:r>
            <a:r>
              <a:rPr lang="en-US" dirty="0">
                <a:solidFill>
                  <a:schemeClr val="tx2">
                    <a:lumMod val="75000"/>
                  </a:schemeClr>
                </a:solidFill>
              </a:rPr>
              <a:t>your </a:t>
            </a:r>
            <a:r>
              <a:rPr lang="en-US" sz="4200" b="1" dirty="0">
                <a:solidFill>
                  <a:schemeClr val="accent1"/>
                </a:solidFill>
              </a:rPr>
              <a:t>r</a:t>
            </a:r>
            <a:r>
              <a:rPr lang="en-US" dirty="0">
                <a:solidFill>
                  <a:schemeClr val="tx2">
                    <a:lumMod val="75000"/>
                  </a:schemeClr>
                </a:solidFill>
              </a:rPr>
              <a:t>ate of </a:t>
            </a:r>
            <a:r>
              <a:rPr lang="en-US" dirty="0" smtClean="0">
                <a:solidFill>
                  <a:schemeClr val="tx2">
                    <a:lumMod val="75000"/>
                  </a:schemeClr>
                </a:solidFill>
              </a:rPr>
              <a:t>speech.</a:t>
            </a:r>
            <a:endParaRPr lang="en-US" dirty="0">
              <a:solidFill>
                <a:schemeClr val="tx2">
                  <a:lumMod val="75000"/>
                </a:schemeClr>
              </a:solidFill>
            </a:endParaRPr>
          </a:p>
          <a:p>
            <a:r>
              <a:rPr lang="en-US" sz="3900" b="1" dirty="0">
                <a:solidFill>
                  <a:schemeClr val="accent1"/>
                </a:solidFill>
              </a:rPr>
              <a:t>I </a:t>
            </a:r>
            <a:r>
              <a:rPr lang="en-US" sz="3900" b="1" dirty="0" smtClean="0">
                <a:solidFill>
                  <a:schemeClr val="accent1"/>
                </a:solidFill>
              </a:rPr>
              <a:t>- </a:t>
            </a:r>
            <a:r>
              <a:rPr lang="en-US" dirty="0" smtClean="0">
                <a:solidFill>
                  <a:schemeClr val="tx2">
                    <a:lumMod val="75000"/>
                  </a:schemeClr>
                </a:solidFill>
              </a:rPr>
              <a:t>Show </a:t>
            </a:r>
            <a:r>
              <a:rPr lang="en-US" dirty="0">
                <a:solidFill>
                  <a:schemeClr val="tx2">
                    <a:lumMod val="75000"/>
                  </a:schemeClr>
                </a:solidFill>
              </a:rPr>
              <a:t>your </a:t>
            </a:r>
            <a:r>
              <a:rPr lang="en-US" sz="4200" b="1" dirty="0">
                <a:solidFill>
                  <a:schemeClr val="accent1"/>
                </a:solidFill>
              </a:rPr>
              <a:t>i</a:t>
            </a:r>
            <a:r>
              <a:rPr lang="en-US" dirty="0">
                <a:solidFill>
                  <a:schemeClr val="tx2">
                    <a:lumMod val="75000"/>
                  </a:schemeClr>
                </a:solidFill>
              </a:rPr>
              <a:t>nterest in what </a:t>
            </a:r>
            <a:r>
              <a:rPr lang="en-US" dirty="0" smtClean="0">
                <a:solidFill>
                  <a:schemeClr val="tx2">
                    <a:lumMod val="75000"/>
                  </a:schemeClr>
                </a:solidFill>
              </a:rPr>
              <a:t>the child expresses</a:t>
            </a:r>
            <a:r>
              <a:rPr lang="en-US" dirty="0">
                <a:solidFill>
                  <a:schemeClr val="tx2">
                    <a:lumMod val="75000"/>
                  </a:schemeClr>
                </a:solidFill>
              </a:rPr>
              <a:t>, rather than how it is </a:t>
            </a:r>
            <a:r>
              <a:rPr lang="en-US" dirty="0" smtClean="0">
                <a:solidFill>
                  <a:schemeClr val="tx2">
                    <a:lumMod val="75000"/>
                  </a:schemeClr>
                </a:solidFill>
              </a:rPr>
              <a:t>said.</a:t>
            </a:r>
            <a:endParaRPr lang="en-US" dirty="0">
              <a:solidFill>
                <a:schemeClr val="tx2">
                  <a:lumMod val="75000"/>
                </a:schemeClr>
              </a:solidFill>
            </a:endParaRPr>
          </a:p>
          <a:p>
            <a:r>
              <a:rPr lang="en-US" sz="3900" b="1" dirty="0" smtClean="0">
                <a:solidFill>
                  <a:schemeClr val="accent1"/>
                </a:solidFill>
              </a:rPr>
              <a:t>M - </a:t>
            </a:r>
            <a:r>
              <a:rPr lang="en-US" b="1" dirty="0" smtClean="0">
                <a:solidFill>
                  <a:schemeClr val="accent1"/>
                </a:solidFill>
              </a:rPr>
              <a:t>M</a:t>
            </a:r>
            <a:r>
              <a:rPr lang="en-US" dirty="0" smtClean="0">
                <a:solidFill>
                  <a:schemeClr val="tx2">
                    <a:lumMod val="75000"/>
                  </a:schemeClr>
                </a:solidFill>
              </a:rPr>
              <a:t>odel </a:t>
            </a:r>
            <a:r>
              <a:rPr lang="en-US" dirty="0">
                <a:solidFill>
                  <a:schemeClr val="tx2">
                    <a:lumMod val="75000"/>
                  </a:schemeClr>
                </a:solidFill>
              </a:rPr>
              <a:t>simple vocabulary and normal non-fluencies in your speech</a:t>
            </a:r>
          </a:p>
          <a:p>
            <a:r>
              <a:rPr lang="en-US" sz="3900" b="1" dirty="0" smtClean="0">
                <a:solidFill>
                  <a:schemeClr val="accent1"/>
                </a:solidFill>
              </a:rPr>
              <a:t>E - </a:t>
            </a:r>
            <a:r>
              <a:rPr lang="en-US" dirty="0" smtClean="0">
                <a:solidFill>
                  <a:schemeClr val="tx2">
                    <a:lumMod val="75000"/>
                  </a:schemeClr>
                </a:solidFill>
              </a:rPr>
              <a:t>Do not reduce your </a:t>
            </a:r>
            <a:r>
              <a:rPr lang="en-US" sz="4200" b="1" dirty="0" smtClean="0">
                <a:solidFill>
                  <a:schemeClr val="accent1"/>
                </a:solidFill>
              </a:rPr>
              <a:t>e</a:t>
            </a:r>
            <a:r>
              <a:rPr lang="en-US" dirty="0" smtClean="0">
                <a:solidFill>
                  <a:schemeClr val="tx2">
                    <a:lumMod val="75000"/>
                  </a:schemeClr>
                </a:solidFill>
              </a:rPr>
              <a:t>xpectations (treat the child who stutters as any other student in the class)*</a:t>
            </a:r>
          </a:p>
          <a:p>
            <a:pPr marL="0" indent="0">
              <a:buNone/>
            </a:pPr>
            <a:endParaRPr lang="en-US" dirty="0" smtClean="0">
              <a:solidFill>
                <a:schemeClr val="tx2">
                  <a:lumMod val="75000"/>
                </a:schemeClr>
              </a:solidFill>
            </a:endParaRPr>
          </a:p>
          <a:p>
            <a:pPr marL="0" indent="0">
              <a:buNone/>
            </a:pPr>
            <a:r>
              <a:rPr lang="en-US" sz="1600" dirty="0" smtClean="0">
                <a:solidFill>
                  <a:schemeClr val="tx2">
                    <a:lumMod val="75000"/>
                  </a:schemeClr>
                </a:solidFill>
              </a:rPr>
              <a:t>*</a:t>
            </a:r>
            <a:r>
              <a:rPr lang="en-US" sz="1600" dirty="0" err="1" smtClean="0">
                <a:solidFill>
                  <a:schemeClr val="tx2">
                    <a:lumMod val="75000"/>
                  </a:schemeClr>
                </a:solidFill>
              </a:rPr>
              <a:t>LaBlance</a:t>
            </a:r>
            <a:r>
              <a:rPr lang="en-US" sz="1600" dirty="0">
                <a:solidFill>
                  <a:schemeClr val="tx2">
                    <a:lumMod val="75000"/>
                  </a:schemeClr>
                </a:solidFill>
              </a:rPr>
              <a:t>, </a:t>
            </a:r>
            <a:r>
              <a:rPr lang="en-US" sz="1600" dirty="0" err="1">
                <a:solidFill>
                  <a:schemeClr val="tx2">
                    <a:lumMod val="75000"/>
                  </a:schemeClr>
                </a:solidFill>
              </a:rPr>
              <a:t>Steckol</a:t>
            </a:r>
            <a:r>
              <a:rPr lang="en-US" sz="1600" dirty="0">
                <a:solidFill>
                  <a:schemeClr val="tx2">
                    <a:lumMod val="75000"/>
                  </a:schemeClr>
                </a:solidFill>
              </a:rPr>
              <a:t>, and Smith (</a:t>
            </a:r>
            <a:r>
              <a:rPr lang="en-US" sz="1600" dirty="0" smtClean="0">
                <a:solidFill>
                  <a:schemeClr val="tx2">
                    <a:lumMod val="75000"/>
                  </a:schemeClr>
                </a:solidFill>
              </a:rPr>
              <a:t>1994)</a:t>
            </a:r>
            <a:endParaRPr lang="en-US" sz="1600" dirty="0">
              <a:solidFill>
                <a:schemeClr val="tx2">
                  <a:lumMod val="75000"/>
                </a:schemeClr>
              </a:solidFill>
            </a:endParaRPr>
          </a:p>
        </p:txBody>
      </p:sp>
    </p:spTree>
    <p:extLst>
      <p:ext uri="{BB962C8B-B14F-4D97-AF65-F5344CB8AC3E}">
        <p14:creationId xmlns:p14="http://schemas.microsoft.com/office/powerpoint/2010/main" val="3183343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a:bodyPr>
          <a:lstStyle/>
          <a:p>
            <a:r>
              <a:rPr lang="en-US" sz="3600"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S</a:t>
            </a:r>
            <a:r>
              <a:rPr lang="en-US" sz="36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uggestions for Teachers: </a:t>
            </a:r>
            <a:r>
              <a:rPr lang="en-US" sz="3600" b="1"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Do’s</a:t>
            </a:r>
            <a:r>
              <a:rPr lang="en-US" sz="40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219200" y="838200"/>
            <a:ext cx="6553200" cy="5257800"/>
          </a:xfrm>
        </p:spPr>
        <p:txBody>
          <a:bodyPr>
            <a:normAutofit fontScale="85000" lnSpcReduction="20000"/>
          </a:bodyPr>
          <a:lstStyle/>
          <a:p>
            <a:r>
              <a:rPr lang="en-US" dirty="0" smtClean="0">
                <a:solidFill>
                  <a:schemeClr val="tx2">
                    <a:lumMod val="75000"/>
                  </a:schemeClr>
                </a:solidFill>
              </a:rPr>
              <a:t>Listen attentively.</a:t>
            </a:r>
          </a:p>
          <a:p>
            <a:r>
              <a:rPr lang="en-US" dirty="0" smtClean="0">
                <a:solidFill>
                  <a:schemeClr val="tx2">
                    <a:lumMod val="75000"/>
                  </a:schemeClr>
                </a:solidFill>
              </a:rPr>
              <a:t>Give him/her </a:t>
            </a:r>
            <a:r>
              <a:rPr lang="en-US" dirty="0">
                <a:solidFill>
                  <a:schemeClr val="tx2">
                    <a:lumMod val="75000"/>
                  </a:schemeClr>
                </a:solidFill>
              </a:rPr>
              <a:t>opportunities to </a:t>
            </a:r>
            <a:r>
              <a:rPr lang="en-US" dirty="0" smtClean="0">
                <a:solidFill>
                  <a:schemeClr val="tx2">
                    <a:lumMod val="75000"/>
                  </a:schemeClr>
                </a:solidFill>
              </a:rPr>
              <a:t>talk.</a:t>
            </a:r>
          </a:p>
          <a:p>
            <a:r>
              <a:rPr lang="en-US" dirty="0">
                <a:solidFill>
                  <a:schemeClr val="tx2">
                    <a:lumMod val="75000"/>
                  </a:schemeClr>
                </a:solidFill>
              </a:rPr>
              <a:t>Praise the student for sharing </a:t>
            </a:r>
            <a:r>
              <a:rPr lang="en-US" dirty="0" smtClean="0">
                <a:solidFill>
                  <a:schemeClr val="tx2">
                    <a:lumMod val="75000"/>
                  </a:schemeClr>
                </a:solidFill>
              </a:rPr>
              <a:t>his/her ideas</a:t>
            </a:r>
            <a:r>
              <a:rPr lang="en-US" dirty="0">
                <a:solidFill>
                  <a:schemeClr val="tx2">
                    <a:lumMod val="75000"/>
                  </a:schemeClr>
                </a:solidFill>
              </a:rPr>
              <a:t>.</a:t>
            </a:r>
          </a:p>
          <a:p>
            <a:r>
              <a:rPr lang="en-US" dirty="0">
                <a:solidFill>
                  <a:schemeClr val="tx2">
                    <a:lumMod val="75000"/>
                  </a:schemeClr>
                </a:solidFill>
              </a:rPr>
              <a:t>Prepare the student for the upcoming events</a:t>
            </a:r>
            <a:r>
              <a:rPr lang="en-US" dirty="0" smtClean="0">
                <a:solidFill>
                  <a:schemeClr val="tx2">
                    <a:lumMod val="75000"/>
                  </a:schemeClr>
                </a:solidFill>
              </a:rPr>
              <a:t>.</a:t>
            </a:r>
            <a:endParaRPr lang="en-US" dirty="0">
              <a:solidFill>
                <a:schemeClr val="tx2">
                  <a:lumMod val="75000"/>
                </a:schemeClr>
              </a:solidFill>
            </a:endParaRPr>
          </a:p>
          <a:p>
            <a:r>
              <a:rPr lang="en-US" dirty="0">
                <a:solidFill>
                  <a:schemeClr val="tx2">
                    <a:lumMod val="75000"/>
                  </a:schemeClr>
                </a:solidFill>
              </a:rPr>
              <a:t>Have a one-on-one conversation with the student about </a:t>
            </a:r>
            <a:r>
              <a:rPr lang="en-US" dirty="0" smtClean="0">
                <a:solidFill>
                  <a:schemeClr val="tx2">
                    <a:lumMod val="75000"/>
                  </a:schemeClr>
                </a:solidFill>
              </a:rPr>
              <a:t>needed accommodations.</a:t>
            </a:r>
            <a:endParaRPr lang="en-US" dirty="0">
              <a:solidFill>
                <a:schemeClr val="tx2">
                  <a:lumMod val="75000"/>
                </a:schemeClr>
              </a:solidFill>
            </a:endParaRPr>
          </a:p>
          <a:p>
            <a:r>
              <a:rPr lang="en-US" dirty="0" smtClean="0">
                <a:solidFill>
                  <a:schemeClr val="tx2">
                    <a:lumMod val="75000"/>
                  </a:schemeClr>
                </a:solidFill>
              </a:rPr>
              <a:t>Acknowledge disfluencies.</a:t>
            </a:r>
            <a:endParaRPr lang="en-US" dirty="0">
              <a:solidFill>
                <a:schemeClr val="tx2">
                  <a:lumMod val="75000"/>
                </a:schemeClr>
              </a:solidFill>
            </a:endParaRPr>
          </a:p>
          <a:p>
            <a:r>
              <a:rPr lang="en-US" dirty="0" smtClean="0">
                <a:solidFill>
                  <a:schemeClr val="tx2">
                    <a:lumMod val="75000"/>
                  </a:schemeClr>
                </a:solidFill>
              </a:rPr>
              <a:t>Let the student who stutters know </a:t>
            </a:r>
            <a:r>
              <a:rPr lang="en-US" dirty="0">
                <a:solidFill>
                  <a:schemeClr val="tx2">
                    <a:lumMod val="75000"/>
                  </a:schemeClr>
                </a:solidFill>
              </a:rPr>
              <a:t>it’s OK to stutter</a:t>
            </a:r>
            <a:r>
              <a:rPr lang="en-US" dirty="0" smtClean="0">
                <a:solidFill>
                  <a:schemeClr val="tx2">
                    <a:lumMod val="75000"/>
                  </a:schemeClr>
                </a:solidFill>
              </a:rPr>
              <a:t>.</a:t>
            </a:r>
          </a:p>
          <a:p>
            <a:pPr marL="0" indent="0">
              <a:buNone/>
            </a:pPr>
            <a:endParaRPr lang="en-US" dirty="0">
              <a:solidFill>
                <a:schemeClr val="tx2">
                  <a:lumMod val="75000"/>
                </a:schemeClr>
              </a:solidFill>
            </a:endParaRPr>
          </a:p>
          <a:p>
            <a:pPr marL="0" indent="0">
              <a:buNone/>
            </a:pPr>
            <a:r>
              <a:rPr lang="en-US" sz="1500" dirty="0" smtClean="0">
                <a:solidFill>
                  <a:schemeClr val="tx2">
                    <a:lumMod val="75000"/>
                  </a:schemeClr>
                </a:solidFill>
              </a:rPr>
              <a:t>From: LaBlance</a:t>
            </a:r>
            <a:r>
              <a:rPr lang="en-US" sz="1500" dirty="0">
                <a:solidFill>
                  <a:schemeClr val="tx2">
                    <a:lumMod val="75000"/>
                  </a:schemeClr>
                </a:solidFill>
              </a:rPr>
              <a:t>, Steckol, </a:t>
            </a:r>
            <a:r>
              <a:rPr lang="en-US" sz="1500" dirty="0" smtClean="0">
                <a:solidFill>
                  <a:schemeClr val="tx2">
                    <a:lumMod val="75000"/>
                  </a:schemeClr>
                </a:solidFill>
              </a:rPr>
              <a:t>and Smith (1994) and Stuttering Foundation (2015)</a:t>
            </a:r>
          </a:p>
          <a:p>
            <a:pPr marL="0" indent="0">
              <a:buNone/>
            </a:pPr>
            <a:endParaRPr lang="en-US" sz="2000" dirty="0" smtClean="0">
              <a:solidFill>
                <a:schemeClr val="tx2">
                  <a:lumMod val="75000"/>
                </a:schemeClr>
              </a:solidFill>
            </a:endParaRPr>
          </a:p>
          <a:p>
            <a:pPr marL="0" indent="0">
              <a:buNone/>
            </a:pPr>
            <a:endParaRPr lang="en-US" sz="2000" dirty="0" smtClean="0">
              <a:solidFill>
                <a:schemeClr val="tx2">
                  <a:lumMod val="75000"/>
                </a:schemeClr>
              </a:solidFill>
            </a:endParaRPr>
          </a:p>
        </p:txBody>
      </p:sp>
    </p:spTree>
    <p:extLst>
      <p:ext uri="{BB962C8B-B14F-4D97-AF65-F5344CB8AC3E}">
        <p14:creationId xmlns:p14="http://schemas.microsoft.com/office/powerpoint/2010/main" val="3067030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Suggestions for Teachers: </a:t>
            </a:r>
            <a:r>
              <a:rPr lang="en-US" sz="3600" b="1"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Do’s</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752600" y="1143000"/>
            <a:ext cx="5943600" cy="4648200"/>
          </a:xfrm>
        </p:spPr>
        <p:txBody>
          <a:bodyPr>
            <a:normAutofit fontScale="92500"/>
          </a:bodyPr>
          <a:lstStyle/>
          <a:p>
            <a:pPr marL="0" indent="0">
              <a:buNone/>
            </a:pPr>
            <a:r>
              <a:rPr lang="en-US" dirty="0" smtClean="0">
                <a:solidFill>
                  <a:schemeClr val="tx2">
                    <a:lumMod val="75000"/>
                  </a:schemeClr>
                </a:solidFill>
              </a:rPr>
              <a:t>Create a comfortable </a:t>
            </a:r>
            <a:r>
              <a:rPr lang="en-US" b="1" dirty="0">
                <a:solidFill>
                  <a:schemeClr val="tx2">
                    <a:lumMod val="75000"/>
                  </a:schemeClr>
                </a:solidFill>
              </a:rPr>
              <a:t>speaking climate </a:t>
            </a:r>
            <a:r>
              <a:rPr lang="en-US" dirty="0">
                <a:solidFill>
                  <a:schemeClr val="tx2">
                    <a:lumMod val="75000"/>
                  </a:schemeClr>
                </a:solidFill>
              </a:rPr>
              <a:t>in the </a:t>
            </a:r>
            <a:r>
              <a:rPr lang="en-US" dirty="0" smtClean="0">
                <a:solidFill>
                  <a:schemeClr val="tx2">
                    <a:lumMod val="75000"/>
                  </a:schemeClr>
                </a:solidFill>
              </a:rPr>
              <a:t>classroom:</a:t>
            </a:r>
            <a:endParaRPr lang="en-US" dirty="0">
              <a:solidFill>
                <a:schemeClr val="tx2">
                  <a:lumMod val="75000"/>
                </a:schemeClr>
              </a:solidFill>
            </a:endParaRPr>
          </a:p>
          <a:p>
            <a:pPr marL="914400" lvl="1" indent="-514350">
              <a:buFont typeface="Arial" panose="020B0604020202020204" pitchFamily="34" charset="0"/>
              <a:buChar char="•"/>
            </a:pPr>
            <a:r>
              <a:rPr lang="en-US" dirty="0" smtClean="0">
                <a:solidFill>
                  <a:schemeClr val="tx2">
                    <a:lumMod val="75000"/>
                  </a:schemeClr>
                </a:solidFill>
              </a:rPr>
              <a:t>Educate your students about stuttering. </a:t>
            </a:r>
          </a:p>
          <a:p>
            <a:pPr marL="914400" lvl="1" indent="-514350">
              <a:buFont typeface="Arial" panose="020B0604020202020204" pitchFamily="34" charset="0"/>
              <a:buChar char="•"/>
            </a:pPr>
            <a:r>
              <a:rPr lang="en-US" dirty="0" smtClean="0">
                <a:solidFill>
                  <a:schemeClr val="tx2">
                    <a:lumMod val="75000"/>
                  </a:schemeClr>
                </a:solidFill>
              </a:rPr>
              <a:t>Establish the “conversational rules” (together with your students).</a:t>
            </a:r>
          </a:p>
          <a:p>
            <a:pPr marL="914400" lvl="1" indent="-514350">
              <a:buFont typeface="Arial" panose="020B0604020202020204" pitchFamily="34" charset="0"/>
              <a:buChar char="•"/>
            </a:pPr>
            <a:r>
              <a:rPr lang="en-US" dirty="0" smtClean="0">
                <a:solidFill>
                  <a:schemeClr val="tx2">
                    <a:lumMod val="75000"/>
                  </a:schemeClr>
                </a:solidFill>
              </a:rPr>
              <a:t>Model and reinforce your students </a:t>
            </a:r>
          </a:p>
          <a:p>
            <a:pPr marL="857250" lvl="1" indent="-457200">
              <a:buFont typeface="Arial" panose="020B0604020202020204" pitchFamily="34" charset="0"/>
              <a:buChar char="•"/>
            </a:pPr>
            <a:r>
              <a:rPr lang="en-US" dirty="0" smtClean="0">
                <a:solidFill>
                  <a:schemeClr val="tx2">
                    <a:lumMod val="75000"/>
                  </a:schemeClr>
                </a:solidFill>
              </a:rPr>
              <a:t>	to follow those rules. </a:t>
            </a:r>
          </a:p>
          <a:p>
            <a:pPr marL="400050" lvl="1" indent="0">
              <a:buNone/>
            </a:pPr>
            <a:endParaRPr lang="en-US" dirty="0" smtClean="0">
              <a:solidFill>
                <a:schemeClr val="tx2">
                  <a:lumMod val="75000"/>
                </a:schemeClr>
              </a:solidFill>
            </a:endParaRPr>
          </a:p>
          <a:p>
            <a:pPr marL="0" indent="0">
              <a:buNone/>
            </a:pPr>
            <a:r>
              <a:rPr lang="en-US" sz="1600" dirty="0" smtClean="0">
                <a:solidFill>
                  <a:schemeClr val="tx2">
                    <a:lumMod val="75000"/>
                  </a:schemeClr>
                </a:solidFill>
              </a:rPr>
              <a:t>(</a:t>
            </a:r>
            <a:r>
              <a:rPr lang="en-US" sz="1600" dirty="0" err="1" smtClean="0">
                <a:solidFill>
                  <a:schemeClr val="tx2">
                    <a:lumMod val="75000"/>
                  </a:schemeClr>
                </a:solidFill>
              </a:rPr>
              <a:t>LaBlance</a:t>
            </a:r>
            <a:r>
              <a:rPr lang="en-US" sz="1600" dirty="0">
                <a:solidFill>
                  <a:schemeClr val="tx2">
                    <a:lumMod val="75000"/>
                  </a:schemeClr>
                </a:solidFill>
              </a:rPr>
              <a:t>, </a:t>
            </a:r>
            <a:r>
              <a:rPr lang="en-US" sz="1600" dirty="0" err="1">
                <a:solidFill>
                  <a:schemeClr val="tx2">
                    <a:lumMod val="75000"/>
                  </a:schemeClr>
                </a:solidFill>
              </a:rPr>
              <a:t>Steckol</a:t>
            </a:r>
            <a:r>
              <a:rPr lang="en-US" sz="1600" dirty="0">
                <a:solidFill>
                  <a:schemeClr val="tx2">
                    <a:lumMod val="75000"/>
                  </a:schemeClr>
                </a:solidFill>
              </a:rPr>
              <a:t>, </a:t>
            </a:r>
            <a:r>
              <a:rPr lang="en-US" sz="1600" dirty="0" smtClean="0">
                <a:solidFill>
                  <a:schemeClr val="tx2">
                    <a:lumMod val="75000"/>
                  </a:schemeClr>
                </a:solidFill>
              </a:rPr>
              <a:t>&amp; Smith, 1994</a:t>
            </a:r>
            <a:r>
              <a:rPr lang="en-US" sz="1600" dirty="0">
                <a:solidFill>
                  <a:schemeClr val="tx2">
                    <a:lumMod val="75000"/>
                  </a:schemeClr>
                </a:solidFill>
              </a:rPr>
              <a:t>)</a:t>
            </a:r>
            <a:endParaRPr lang="en-US" sz="1600" dirty="0" smtClean="0">
              <a:solidFill>
                <a:schemeClr val="tx2">
                  <a:lumMod val="75000"/>
                </a:schemeClr>
              </a:solidFill>
            </a:endParaRPr>
          </a:p>
        </p:txBody>
      </p:sp>
    </p:spTree>
    <p:extLst>
      <p:ext uri="{BB962C8B-B14F-4D97-AF65-F5344CB8AC3E}">
        <p14:creationId xmlns:p14="http://schemas.microsoft.com/office/powerpoint/2010/main" val="2178529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rmAutofit fontScale="90000"/>
          </a:bodyPr>
          <a:lstStyle/>
          <a:p>
            <a:r>
              <a:rPr lang="en-US" sz="36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Suggestions for Teachers: </a:t>
            </a:r>
            <a:r>
              <a:rPr lang="en-US" sz="3600" b="1"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Don’ts</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600200" y="990600"/>
            <a:ext cx="6324600" cy="5181600"/>
          </a:xfrm>
        </p:spPr>
        <p:txBody>
          <a:bodyPr>
            <a:normAutofit fontScale="92500" lnSpcReduction="10000"/>
          </a:bodyPr>
          <a:lstStyle/>
          <a:p>
            <a:r>
              <a:rPr lang="en-US" dirty="0" smtClean="0">
                <a:solidFill>
                  <a:schemeClr val="tx2">
                    <a:lumMod val="75000"/>
                  </a:schemeClr>
                </a:solidFill>
              </a:rPr>
              <a:t>Do not interrupt </a:t>
            </a:r>
            <a:r>
              <a:rPr lang="en-US" dirty="0">
                <a:solidFill>
                  <a:schemeClr val="tx2">
                    <a:lumMod val="75000"/>
                  </a:schemeClr>
                </a:solidFill>
              </a:rPr>
              <a:t>the student who stutters</a:t>
            </a:r>
            <a:r>
              <a:rPr lang="en-US" dirty="0" smtClean="0">
                <a:solidFill>
                  <a:schemeClr val="tx2">
                    <a:lumMod val="75000"/>
                  </a:schemeClr>
                </a:solidFill>
              </a:rPr>
              <a:t>.</a:t>
            </a:r>
          </a:p>
          <a:p>
            <a:r>
              <a:rPr lang="en-US" dirty="0">
                <a:solidFill>
                  <a:schemeClr val="tx2">
                    <a:lumMod val="75000"/>
                  </a:schemeClr>
                </a:solidFill>
              </a:rPr>
              <a:t>Do not finish his or her sentences</a:t>
            </a:r>
            <a:r>
              <a:rPr lang="en-US" dirty="0" smtClean="0">
                <a:solidFill>
                  <a:schemeClr val="tx2">
                    <a:lumMod val="75000"/>
                  </a:schemeClr>
                </a:solidFill>
              </a:rPr>
              <a:t>.</a:t>
            </a:r>
            <a:endParaRPr lang="en-US" dirty="0">
              <a:solidFill>
                <a:schemeClr val="tx2">
                  <a:lumMod val="75000"/>
                </a:schemeClr>
              </a:solidFill>
            </a:endParaRPr>
          </a:p>
          <a:p>
            <a:r>
              <a:rPr lang="en-US" dirty="0" smtClean="0">
                <a:solidFill>
                  <a:schemeClr val="tx2">
                    <a:lumMod val="75000"/>
                  </a:schemeClr>
                </a:solidFill>
              </a:rPr>
              <a:t>Do not tell the student to “relax” or to “take a deep breath.”</a:t>
            </a:r>
          </a:p>
          <a:p>
            <a:r>
              <a:rPr lang="en-US" dirty="0" smtClean="0">
                <a:solidFill>
                  <a:schemeClr val="tx2">
                    <a:lumMod val="75000"/>
                  </a:schemeClr>
                </a:solidFill>
              </a:rPr>
              <a:t>Don’t </a:t>
            </a:r>
            <a:r>
              <a:rPr lang="en-US" dirty="0">
                <a:solidFill>
                  <a:schemeClr val="tx2">
                    <a:lumMod val="75000"/>
                  </a:schemeClr>
                </a:solidFill>
              </a:rPr>
              <a:t>make stuttering something </a:t>
            </a:r>
            <a:r>
              <a:rPr lang="en-US" dirty="0" smtClean="0">
                <a:solidFill>
                  <a:schemeClr val="tx2">
                    <a:lumMod val="75000"/>
                  </a:schemeClr>
                </a:solidFill>
              </a:rPr>
              <a:t>to</a:t>
            </a:r>
          </a:p>
          <a:p>
            <a:pPr marL="0" indent="0">
              <a:buNone/>
            </a:pPr>
            <a:r>
              <a:rPr lang="en-US" dirty="0" smtClean="0">
                <a:solidFill>
                  <a:schemeClr val="tx2">
                    <a:lumMod val="75000"/>
                  </a:schemeClr>
                </a:solidFill>
              </a:rPr>
              <a:t>be </a:t>
            </a:r>
            <a:r>
              <a:rPr lang="en-US" dirty="0">
                <a:solidFill>
                  <a:schemeClr val="tx2">
                    <a:lumMod val="75000"/>
                  </a:schemeClr>
                </a:solidFill>
              </a:rPr>
              <a:t>ashamed of. Talk about </a:t>
            </a:r>
            <a:r>
              <a:rPr lang="en-US" dirty="0" smtClean="0">
                <a:solidFill>
                  <a:schemeClr val="tx2">
                    <a:lumMod val="75000"/>
                  </a:schemeClr>
                </a:solidFill>
              </a:rPr>
              <a:t>stuttering just </a:t>
            </a:r>
            <a:r>
              <a:rPr lang="en-US" dirty="0">
                <a:solidFill>
                  <a:schemeClr val="tx2">
                    <a:lumMod val="75000"/>
                  </a:schemeClr>
                </a:solidFill>
              </a:rPr>
              <a:t>like any other matter</a:t>
            </a:r>
            <a:r>
              <a:rPr lang="en-US" dirty="0" smtClean="0">
                <a:solidFill>
                  <a:schemeClr val="tx2">
                    <a:lumMod val="75000"/>
                  </a:schemeClr>
                </a:solidFill>
              </a:rPr>
              <a:t>.*</a:t>
            </a:r>
          </a:p>
          <a:p>
            <a:pPr marL="0" indent="0">
              <a:buNone/>
            </a:pPr>
            <a:endParaRPr lang="en-US" dirty="0">
              <a:solidFill>
                <a:schemeClr val="tx2">
                  <a:lumMod val="75000"/>
                </a:schemeClr>
              </a:solidFill>
            </a:endParaRPr>
          </a:p>
          <a:p>
            <a:pPr marL="0" indent="0">
              <a:buNone/>
            </a:pPr>
            <a:endParaRPr lang="en-US" dirty="0">
              <a:solidFill>
                <a:schemeClr val="tx2">
                  <a:lumMod val="75000"/>
                </a:schemeClr>
              </a:solidFill>
            </a:endParaRPr>
          </a:p>
          <a:p>
            <a:pPr marL="0" indent="0">
              <a:buNone/>
            </a:pPr>
            <a:r>
              <a:rPr lang="en-US" sz="1400" dirty="0" smtClean="0">
                <a:solidFill>
                  <a:schemeClr val="tx2">
                    <a:lumMod val="75000"/>
                  </a:schemeClr>
                </a:solidFill>
              </a:rPr>
              <a:t>* (Stuttering Foundation, 2015)</a:t>
            </a:r>
          </a:p>
          <a:p>
            <a:pPr marL="0" indent="0">
              <a:buNone/>
            </a:pPr>
            <a:endParaRPr lang="en-US" sz="2000" dirty="0" smtClean="0">
              <a:solidFill>
                <a:schemeClr val="tx2">
                  <a:lumMod val="75000"/>
                </a:schemeClr>
              </a:solidFill>
            </a:endParaRPr>
          </a:p>
        </p:txBody>
      </p:sp>
    </p:spTree>
    <p:extLst>
      <p:ext uri="{BB962C8B-B14F-4D97-AF65-F5344CB8AC3E}">
        <p14:creationId xmlns:p14="http://schemas.microsoft.com/office/powerpoint/2010/main" val="2476356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Implications from Research</a:t>
            </a:r>
            <a:endParaRPr lang="en-US" dirty="0"/>
          </a:p>
        </p:txBody>
      </p:sp>
      <p:sp>
        <p:nvSpPr>
          <p:cNvPr id="3" name="Content Placeholder 2"/>
          <p:cNvSpPr>
            <a:spLocks noGrp="1"/>
          </p:cNvSpPr>
          <p:nvPr>
            <p:ph idx="1"/>
          </p:nvPr>
        </p:nvSpPr>
        <p:spPr>
          <a:xfrm>
            <a:off x="1295400" y="1600200"/>
            <a:ext cx="6248400" cy="4800600"/>
          </a:xfrm>
        </p:spPr>
        <p:txBody>
          <a:bodyPr>
            <a:normAutofit fontScale="85000" lnSpcReduction="20000"/>
          </a:bodyPr>
          <a:lstStyle/>
          <a:p>
            <a:pPr marL="514350" indent="-514350">
              <a:buFont typeface="+mj-lt"/>
              <a:buAutoNum type="arabicPeriod"/>
            </a:pPr>
            <a:r>
              <a:rPr lang="en-US" dirty="0" smtClean="0">
                <a:solidFill>
                  <a:schemeClr val="tx2">
                    <a:lumMod val="75000"/>
                  </a:schemeClr>
                </a:solidFill>
              </a:rPr>
              <a:t>Be </a:t>
            </a:r>
            <a:r>
              <a:rPr lang="en-US" dirty="0">
                <a:solidFill>
                  <a:schemeClr val="tx2">
                    <a:lumMod val="75000"/>
                  </a:schemeClr>
                </a:solidFill>
              </a:rPr>
              <a:t>aware </a:t>
            </a:r>
            <a:r>
              <a:rPr lang="en-US" dirty="0" smtClean="0">
                <a:solidFill>
                  <a:schemeClr val="tx2">
                    <a:lumMod val="75000"/>
                  </a:schemeClr>
                </a:solidFill>
              </a:rPr>
              <a:t>that </a:t>
            </a:r>
            <a:r>
              <a:rPr lang="en-US" dirty="0">
                <a:solidFill>
                  <a:schemeClr val="tx2">
                    <a:lumMod val="75000"/>
                  </a:schemeClr>
                </a:solidFill>
              </a:rPr>
              <a:t>a child may be prone to stuttering when there is a strong family </a:t>
            </a:r>
            <a:r>
              <a:rPr lang="en-US" dirty="0" smtClean="0">
                <a:solidFill>
                  <a:schemeClr val="tx2">
                    <a:lumMod val="75000"/>
                  </a:schemeClr>
                </a:solidFill>
              </a:rPr>
              <a:t>tendency.</a:t>
            </a:r>
            <a:endParaRPr lang="en-US" sz="1600" dirty="0">
              <a:solidFill>
                <a:schemeClr val="tx2">
                  <a:lumMod val="75000"/>
                </a:schemeClr>
              </a:solidFill>
            </a:endParaRPr>
          </a:p>
          <a:p>
            <a:pPr marL="514350" indent="-514350">
              <a:buFont typeface="+mj-lt"/>
              <a:buAutoNum type="arabicPeriod"/>
            </a:pPr>
            <a:r>
              <a:rPr lang="en-US" dirty="0" smtClean="0">
                <a:solidFill>
                  <a:schemeClr val="tx2">
                    <a:lumMod val="75000"/>
                  </a:schemeClr>
                </a:solidFill>
              </a:rPr>
              <a:t>Consult </a:t>
            </a:r>
            <a:r>
              <a:rPr lang="en-US" dirty="0">
                <a:solidFill>
                  <a:schemeClr val="tx2">
                    <a:lumMod val="75000"/>
                  </a:schemeClr>
                </a:solidFill>
              </a:rPr>
              <a:t>with the child’s </a:t>
            </a:r>
            <a:r>
              <a:rPr lang="en-US" dirty="0" smtClean="0">
                <a:solidFill>
                  <a:schemeClr val="tx2">
                    <a:lumMod val="75000"/>
                  </a:schemeClr>
                </a:solidFill>
              </a:rPr>
              <a:t>Speech </a:t>
            </a:r>
            <a:r>
              <a:rPr lang="en-US" dirty="0">
                <a:solidFill>
                  <a:schemeClr val="tx2">
                    <a:lumMod val="75000"/>
                  </a:schemeClr>
                </a:solidFill>
              </a:rPr>
              <a:t>and </a:t>
            </a:r>
            <a:r>
              <a:rPr lang="en-US" dirty="0" smtClean="0">
                <a:solidFill>
                  <a:schemeClr val="tx2">
                    <a:lumMod val="75000"/>
                  </a:schemeClr>
                </a:solidFill>
              </a:rPr>
              <a:t>Language clinician (SLP) to learn about the </a:t>
            </a:r>
            <a:r>
              <a:rPr lang="en-US" dirty="0">
                <a:solidFill>
                  <a:schemeClr val="tx2">
                    <a:lumMod val="75000"/>
                  </a:schemeClr>
                </a:solidFill>
              </a:rPr>
              <a:t>course  and  </a:t>
            </a:r>
            <a:r>
              <a:rPr lang="en-US" dirty="0" smtClean="0">
                <a:solidFill>
                  <a:schemeClr val="tx2">
                    <a:lumMod val="75000"/>
                  </a:schemeClr>
                </a:solidFill>
              </a:rPr>
              <a:t>current treatment. </a:t>
            </a:r>
          </a:p>
          <a:p>
            <a:pPr marL="514350" indent="-514350">
              <a:buFont typeface="+mj-lt"/>
              <a:buAutoNum type="arabicPeriod"/>
            </a:pPr>
            <a:r>
              <a:rPr lang="en-US" dirty="0" smtClean="0">
                <a:solidFill>
                  <a:schemeClr val="tx2">
                    <a:lumMod val="75000"/>
                  </a:schemeClr>
                </a:solidFill>
              </a:rPr>
              <a:t>Address anxiety early. Proper intervention may </a:t>
            </a:r>
            <a:r>
              <a:rPr lang="en-US" dirty="0">
                <a:solidFill>
                  <a:schemeClr val="tx2">
                    <a:lumMod val="75000"/>
                  </a:schemeClr>
                </a:solidFill>
              </a:rPr>
              <a:t>prevent </a:t>
            </a:r>
            <a:r>
              <a:rPr lang="en-US" dirty="0" smtClean="0">
                <a:solidFill>
                  <a:schemeClr val="tx2">
                    <a:lumMod val="75000"/>
                  </a:schemeClr>
                </a:solidFill>
              </a:rPr>
              <a:t>many negative </a:t>
            </a:r>
            <a:r>
              <a:rPr lang="en-US" dirty="0">
                <a:solidFill>
                  <a:schemeClr val="tx2">
                    <a:lumMod val="75000"/>
                  </a:schemeClr>
                </a:solidFill>
              </a:rPr>
              <a:t>consequences of </a:t>
            </a:r>
            <a:r>
              <a:rPr lang="en-US" dirty="0" smtClean="0">
                <a:solidFill>
                  <a:schemeClr val="tx2">
                    <a:lumMod val="75000"/>
                  </a:schemeClr>
                </a:solidFill>
              </a:rPr>
              <a:t>stuttering.</a:t>
            </a:r>
          </a:p>
          <a:p>
            <a:pPr marL="0" indent="0">
              <a:buNone/>
            </a:pPr>
            <a:endParaRPr lang="en-US" dirty="0">
              <a:solidFill>
                <a:schemeClr val="tx2">
                  <a:lumMod val="75000"/>
                </a:schemeClr>
              </a:solidFill>
            </a:endParaRPr>
          </a:p>
          <a:p>
            <a:pPr marL="0" indent="0">
              <a:buNone/>
            </a:pPr>
            <a:r>
              <a:rPr lang="en-US" dirty="0" smtClean="0">
                <a:solidFill>
                  <a:schemeClr val="tx2">
                    <a:lumMod val="75000"/>
                  </a:schemeClr>
                </a:solidFill>
              </a:rPr>
              <a:t> </a:t>
            </a:r>
          </a:p>
          <a:p>
            <a:pPr marL="0" indent="0">
              <a:buNone/>
            </a:pPr>
            <a:r>
              <a:rPr lang="en-US" sz="1400" dirty="0" smtClean="0">
                <a:solidFill>
                  <a:schemeClr val="tx2">
                    <a:lumMod val="75000"/>
                  </a:schemeClr>
                </a:solidFill>
              </a:rPr>
              <a:t>1. (Dworzynski </a:t>
            </a:r>
            <a:r>
              <a:rPr lang="en-US" sz="1400" dirty="0">
                <a:solidFill>
                  <a:schemeClr val="tx2">
                    <a:lumMod val="75000"/>
                  </a:schemeClr>
                </a:solidFill>
              </a:rPr>
              <a:t>et al., 2007</a:t>
            </a:r>
            <a:r>
              <a:rPr lang="en-US" sz="1400" dirty="0" smtClean="0">
                <a:solidFill>
                  <a:schemeClr val="tx2">
                    <a:lumMod val="75000"/>
                  </a:schemeClr>
                </a:solidFill>
              </a:rPr>
              <a:t>).</a:t>
            </a:r>
          </a:p>
          <a:p>
            <a:pPr marL="0" indent="0">
              <a:buNone/>
            </a:pPr>
            <a:r>
              <a:rPr lang="en-US" sz="1400" dirty="0" smtClean="0">
                <a:solidFill>
                  <a:schemeClr val="tx2">
                    <a:lumMod val="75000"/>
                  </a:schemeClr>
                </a:solidFill>
              </a:rPr>
              <a:t>2. (Nye</a:t>
            </a:r>
            <a:r>
              <a:rPr lang="en-US" sz="1400" dirty="0">
                <a:solidFill>
                  <a:schemeClr val="tx2">
                    <a:lumMod val="75000"/>
                  </a:schemeClr>
                </a:solidFill>
              </a:rPr>
              <a:t>, et al., 2013).</a:t>
            </a:r>
          </a:p>
          <a:p>
            <a:pPr marL="0" indent="0">
              <a:buNone/>
            </a:pPr>
            <a:r>
              <a:rPr lang="en-US" sz="1500" dirty="0" smtClean="0">
                <a:solidFill>
                  <a:schemeClr val="tx2">
                    <a:lumMod val="75000"/>
                  </a:schemeClr>
                </a:solidFill>
              </a:rPr>
              <a:t>3. (Iverach </a:t>
            </a:r>
            <a:r>
              <a:rPr lang="en-US" sz="1500" dirty="0">
                <a:solidFill>
                  <a:schemeClr val="tx2">
                    <a:lumMod val="75000"/>
                  </a:schemeClr>
                </a:solidFill>
              </a:rPr>
              <a:t>&amp; Rapee, 2013, p. 220).  </a:t>
            </a:r>
          </a:p>
          <a:p>
            <a:endParaRPr lang="en-US" dirty="0"/>
          </a:p>
        </p:txBody>
      </p:sp>
    </p:spTree>
    <p:extLst>
      <p:ext uri="{BB962C8B-B14F-4D97-AF65-F5344CB8AC3E}">
        <p14:creationId xmlns:p14="http://schemas.microsoft.com/office/powerpoint/2010/main" val="2048177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Implications from Research</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143000" y="1447800"/>
            <a:ext cx="6629400" cy="5105400"/>
          </a:xfrm>
        </p:spPr>
        <p:txBody>
          <a:bodyPr>
            <a:normAutofit fontScale="92500" lnSpcReduction="20000"/>
          </a:bodyPr>
          <a:lstStyle/>
          <a:p>
            <a:pPr marL="0" indent="0">
              <a:buNone/>
            </a:pPr>
            <a:r>
              <a:rPr lang="en-US" dirty="0" smtClean="0">
                <a:solidFill>
                  <a:schemeClr val="tx2">
                    <a:lumMod val="75000"/>
                  </a:schemeClr>
                </a:solidFill>
              </a:rPr>
              <a:t>4. Establishing a comprehensive </a:t>
            </a:r>
            <a:r>
              <a:rPr lang="en-US" dirty="0">
                <a:solidFill>
                  <a:schemeClr val="tx2">
                    <a:lumMod val="75000"/>
                  </a:schemeClr>
                </a:solidFill>
              </a:rPr>
              <a:t>bullying prevention </a:t>
            </a:r>
            <a:r>
              <a:rPr lang="en-US" dirty="0" smtClean="0">
                <a:solidFill>
                  <a:schemeClr val="tx2">
                    <a:lumMod val="75000"/>
                  </a:schemeClr>
                </a:solidFill>
              </a:rPr>
              <a:t>program can </a:t>
            </a:r>
            <a:r>
              <a:rPr lang="en-US" dirty="0">
                <a:solidFill>
                  <a:schemeClr val="tx2">
                    <a:lumMod val="75000"/>
                  </a:schemeClr>
                </a:solidFill>
              </a:rPr>
              <a:t>effect positive changes in peer attitudes toward children who stutter and toward bullying in </a:t>
            </a:r>
            <a:r>
              <a:rPr lang="en-US" dirty="0" smtClean="0">
                <a:solidFill>
                  <a:schemeClr val="tx2">
                    <a:lumMod val="75000"/>
                  </a:schemeClr>
                </a:solidFill>
              </a:rPr>
              <a:t>general.</a:t>
            </a:r>
            <a:endParaRPr lang="en-US" dirty="0">
              <a:solidFill>
                <a:schemeClr val="tx2">
                  <a:lumMod val="75000"/>
                </a:schemeClr>
              </a:solidFill>
            </a:endParaRPr>
          </a:p>
          <a:p>
            <a:pPr marL="0" indent="0">
              <a:buNone/>
            </a:pPr>
            <a:r>
              <a:rPr lang="en-US" dirty="0" smtClean="0">
                <a:solidFill>
                  <a:schemeClr val="tx2">
                    <a:lumMod val="75000"/>
                  </a:schemeClr>
                </a:solidFill>
              </a:rPr>
              <a:t>5. Advise a student </a:t>
            </a:r>
            <a:r>
              <a:rPr lang="en-US" dirty="0">
                <a:solidFill>
                  <a:schemeClr val="tx2">
                    <a:lumMod val="75000"/>
                  </a:schemeClr>
                </a:solidFill>
              </a:rPr>
              <a:t>who stutter to join support groups </a:t>
            </a:r>
            <a:r>
              <a:rPr lang="en-US" dirty="0" smtClean="0">
                <a:solidFill>
                  <a:schemeClr val="tx2">
                    <a:lumMod val="75000"/>
                  </a:schemeClr>
                </a:solidFill>
              </a:rPr>
              <a:t>to </a:t>
            </a:r>
            <a:r>
              <a:rPr lang="en-US" dirty="0">
                <a:solidFill>
                  <a:schemeClr val="tx2">
                    <a:lumMod val="75000"/>
                  </a:schemeClr>
                </a:solidFill>
              </a:rPr>
              <a:t>connect to others who share similar emotional experiences</a:t>
            </a:r>
            <a:r>
              <a:rPr lang="en-US" dirty="0" smtClean="0">
                <a:solidFill>
                  <a:schemeClr val="tx2">
                    <a:lumMod val="75000"/>
                  </a:schemeClr>
                </a:solidFill>
              </a:rPr>
              <a:t>.</a:t>
            </a:r>
          </a:p>
          <a:p>
            <a:pPr marL="0" indent="0">
              <a:buNone/>
            </a:pPr>
            <a:r>
              <a:rPr lang="en-US" dirty="0" smtClean="0">
                <a:solidFill>
                  <a:schemeClr val="tx2">
                    <a:lumMod val="75000"/>
                  </a:schemeClr>
                </a:solidFill>
              </a:rPr>
              <a:t>6. Help him or her find local support </a:t>
            </a:r>
            <a:r>
              <a:rPr lang="en-US" dirty="0">
                <a:solidFill>
                  <a:schemeClr val="tx2">
                    <a:lumMod val="75000"/>
                  </a:schemeClr>
                </a:solidFill>
              </a:rPr>
              <a:t>groups in </a:t>
            </a:r>
            <a:r>
              <a:rPr lang="en-US" dirty="0" smtClean="0">
                <a:solidFill>
                  <a:schemeClr val="tx2">
                    <a:lumMod val="75000"/>
                  </a:schemeClr>
                </a:solidFill>
              </a:rPr>
              <a:t>your area.</a:t>
            </a:r>
          </a:p>
          <a:p>
            <a:endParaRPr lang="en-US" sz="1600" dirty="0" smtClean="0">
              <a:solidFill>
                <a:schemeClr val="tx2">
                  <a:lumMod val="75000"/>
                </a:schemeClr>
              </a:solidFill>
            </a:endParaRPr>
          </a:p>
          <a:p>
            <a:pPr marL="0" indent="0">
              <a:buNone/>
            </a:pPr>
            <a:r>
              <a:rPr lang="en-US" sz="1600" dirty="0" smtClean="0">
                <a:solidFill>
                  <a:schemeClr val="tx2">
                    <a:lumMod val="75000"/>
                  </a:schemeClr>
                </a:solidFill>
              </a:rPr>
              <a:t>4. (Langevin </a:t>
            </a:r>
            <a:r>
              <a:rPr lang="en-US" sz="1600" dirty="0">
                <a:solidFill>
                  <a:schemeClr val="tx2">
                    <a:lumMod val="75000"/>
                  </a:schemeClr>
                </a:solidFill>
              </a:rPr>
              <a:t>&amp; Prasad, 2012</a:t>
            </a:r>
            <a:r>
              <a:rPr lang="en-US" sz="1600" dirty="0" smtClean="0">
                <a:solidFill>
                  <a:schemeClr val="tx2">
                    <a:lumMod val="75000"/>
                  </a:schemeClr>
                </a:solidFill>
              </a:rPr>
              <a:t>)</a:t>
            </a:r>
          </a:p>
          <a:p>
            <a:pPr marL="0" indent="0">
              <a:buNone/>
            </a:pPr>
            <a:r>
              <a:rPr lang="en-US" sz="1600" dirty="0" smtClean="0">
                <a:solidFill>
                  <a:schemeClr val="tx2">
                    <a:lumMod val="75000"/>
                  </a:schemeClr>
                </a:solidFill>
              </a:rPr>
              <a:t>5, 6. </a:t>
            </a:r>
            <a:r>
              <a:rPr lang="en-US" sz="1600" dirty="0">
                <a:solidFill>
                  <a:schemeClr val="tx2">
                    <a:lumMod val="75000"/>
                  </a:schemeClr>
                </a:solidFill>
              </a:rPr>
              <a:t>(</a:t>
            </a:r>
            <a:r>
              <a:rPr lang="en-US" sz="1600" dirty="0" err="1">
                <a:solidFill>
                  <a:schemeClr val="tx2">
                    <a:lumMod val="75000"/>
                  </a:schemeClr>
                </a:solidFill>
              </a:rPr>
              <a:t>Guntupalli</a:t>
            </a:r>
            <a:r>
              <a:rPr lang="en-US" sz="1600" dirty="0">
                <a:solidFill>
                  <a:schemeClr val="tx2">
                    <a:lumMod val="75000"/>
                  </a:schemeClr>
                </a:solidFill>
              </a:rPr>
              <a:t> et al., 2006).</a:t>
            </a:r>
          </a:p>
        </p:txBody>
      </p:sp>
    </p:spTree>
    <p:extLst>
      <p:ext uri="{BB962C8B-B14F-4D97-AF65-F5344CB8AC3E}">
        <p14:creationId xmlns:p14="http://schemas.microsoft.com/office/powerpoint/2010/main" val="2601423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A Case Study</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524000" y="1066800"/>
            <a:ext cx="6248400" cy="3810000"/>
          </a:xfrm>
        </p:spPr>
        <p:txBody>
          <a:bodyPr>
            <a:normAutofit/>
          </a:bodyPr>
          <a:lstStyle/>
          <a:p>
            <a:r>
              <a:rPr lang="en-US" dirty="0" smtClean="0">
                <a:solidFill>
                  <a:schemeClr val="tx2">
                    <a:lumMod val="75000"/>
                  </a:schemeClr>
                </a:solidFill>
              </a:rPr>
              <a:t>Meet Davis, a 4-year-old boy.*</a:t>
            </a:r>
          </a:p>
          <a:p>
            <a:pPr marL="0" indent="0">
              <a:buNone/>
            </a:pPr>
            <a:r>
              <a:rPr lang="en-US" sz="2600" dirty="0" smtClean="0">
                <a:solidFill>
                  <a:schemeClr val="tx2">
                    <a:lumMod val="75000"/>
                  </a:schemeClr>
                </a:solidFill>
              </a:rPr>
              <a:t>What </a:t>
            </a:r>
            <a:r>
              <a:rPr lang="en-US" sz="2600" dirty="0">
                <a:solidFill>
                  <a:schemeClr val="tx2">
                    <a:lumMod val="75000"/>
                  </a:schemeClr>
                </a:solidFill>
              </a:rPr>
              <a:t>would you recommend the parents of Davis if they </a:t>
            </a:r>
            <a:r>
              <a:rPr lang="en-US" sz="2600" dirty="0" smtClean="0">
                <a:solidFill>
                  <a:schemeClr val="tx2">
                    <a:lumMod val="75000"/>
                  </a:schemeClr>
                </a:solidFill>
              </a:rPr>
              <a:t>asked </a:t>
            </a:r>
            <a:r>
              <a:rPr lang="en-US" sz="2600" dirty="0">
                <a:solidFill>
                  <a:schemeClr val="tx2">
                    <a:lumMod val="75000"/>
                  </a:schemeClr>
                </a:solidFill>
              </a:rPr>
              <a:t>your advice as a teacher </a:t>
            </a:r>
            <a:r>
              <a:rPr lang="en-US" sz="2600" dirty="0" smtClean="0">
                <a:solidFill>
                  <a:schemeClr val="tx2">
                    <a:lumMod val="75000"/>
                  </a:schemeClr>
                </a:solidFill>
              </a:rPr>
              <a:t>of </a:t>
            </a:r>
            <a:r>
              <a:rPr lang="en-US" sz="2600" dirty="0">
                <a:solidFill>
                  <a:schemeClr val="tx2">
                    <a:lumMod val="75000"/>
                  </a:schemeClr>
                </a:solidFill>
              </a:rPr>
              <a:t>their child, or as a family friend who </a:t>
            </a:r>
            <a:r>
              <a:rPr lang="en-US" sz="2600" dirty="0" smtClean="0">
                <a:solidFill>
                  <a:schemeClr val="tx2">
                    <a:lumMod val="75000"/>
                  </a:schemeClr>
                </a:solidFill>
              </a:rPr>
              <a:t>works </a:t>
            </a:r>
            <a:r>
              <a:rPr lang="en-US" sz="2600" dirty="0">
                <a:solidFill>
                  <a:schemeClr val="tx2">
                    <a:lumMod val="75000"/>
                  </a:schemeClr>
                </a:solidFill>
              </a:rPr>
              <a:t>on the field of education?</a:t>
            </a:r>
          </a:p>
          <a:p>
            <a:pPr marL="0" indent="0">
              <a:buNone/>
            </a:pPr>
            <a:endParaRPr lang="en-US" dirty="0" smtClean="0">
              <a:solidFill>
                <a:schemeClr val="tx2">
                  <a:lumMod val="75000"/>
                </a:schemeClr>
              </a:solidFill>
            </a:endParaRPr>
          </a:p>
          <a:p>
            <a:pPr marL="0" indent="0">
              <a:buNone/>
            </a:pPr>
            <a:r>
              <a:rPr lang="en-US" sz="1400" dirty="0" smtClean="0">
                <a:solidFill>
                  <a:schemeClr val="tx2">
                    <a:lumMod val="75000"/>
                  </a:schemeClr>
                </a:solidFill>
              </a:rPr>
              <a:t>*A </a:t>
            </a:r>
            <a:r>
              <a:rPr lang="en-US" sz="1400" dirty="0">
                <a:solidFill>
                  <a:schemeClr val="tx2">
                    <a:lumMod val="75000"/>
                  </a:schemeClr>
                </a:solidFill>
              </a:rPr>
              <a:t>Case </a:t>
            </a:r>
            <a:r>
              <a:rPr lang="en-US" sz="1400" dirty="0" smtClean="0">
                <a:solidFill>
                  <a:schemeClr val="tx2">
                    <a:lumMod val="75000"/>
                  </a:schemeClr>
                </a:solidFill>
              </a:rPr>
              <a:t>Study from </a:t>
            </a:r>
            <a:r>
              <a:rPr lang="en-US" sz="1400" dirty="0">
                <a:solidFill>
                  <a:schemeClr val="tx2">
                    <a:lumMod val="75000"/>
                  </a:schemeClr>
                </a:solidFill>
              </a:rPr>
              <a:t>the Chapter 5 “Communication Disorders in Children” of the book </a:t>
            </a:r>
            <a:r>
              <a:rPr lang="en-US" sz="1400" i="1" dirty="0" smtClean="0">
                <a:solidFill>
                  <a:schemeClr val="tx2">
                    <a:lumMod val="75000"/>
                  </a:schemeClr>
                </a:solidFill>
              </a:rPr>
              <a:t>Introduction to Abnormal Child and Adolescent Psychology </a:t>
            </a:r>
            <a:r>
              <a:rPr lang="en-US" sz="1400" dirty="0" smtClean="0">
                <a:solidFill>
                  <a:schemeClr val="tx2">
                    <a:lumMod val="75000"/>
                  </a:schemeClr>
                </a:solidFill>
              </a:rPr>
              <a:t>by </a:t>
            </a:r>
            <a:r>
              <a:rPr lang="en-US" sz="1400" dirty="0">
                <a:solidFill>
                  <a:schemeClr val="tx2">
                    <a:lumMod val="75000"/>
                  </a:schemeClr>
                </a:solidFill>
              </a:rPr>
              <a:t>Robert </a:t>
            </a:r>
            <a:r>
              <a:rPr lang="en-US" sz="1400" dirty="0" smtClean="0">
                <a:solidFill>
                  <a:schemeClr val="tx2">
                    <a:lumMod val="75000"/>
                  </a:schemeClr>
                </a:solidFill>
              </a:rPr>
              <a:t>Weis </a:t>
            </a:r>
            <a:r>
              <a:rPr lang="en-US" sz="1400" dirty="0">
                <a:solidFill>
                  <a:schemeClr val="tx2">
                    <a:lumMod val="75000"/>
                  </a:schemeClr>
                </a:solidFill>
              </a:rPr>
              <a:t>(</a:t>
            </a:r>
            <a:r>
              <a:rPr lang="en-US" sz="1400" dirty="0" smtClean="0">
                <a:solidFill>
                  <a:schemeClr val="tx2">
                    <a:lumMod val="75000"/>
                  </a:schemeClr>
                </a:solidFill>
              </a:rPr>
              <a:t>2013, pp. 150-151) </a:t>
            </a:r>
            <a:endParaRPr lang="en-US" sz="1400" dirty="0">
              <a:solidFill>
                <a:schemeClr val="tx2">
                  <a:lumMod val="75000"/>
                </a:schemeClr>
              </a:solidFill>
            </a:endParaRPr>
          </a:p>
          <a:p>
            <a:pPr marL="0" indent="0">
              <a:buNone/>
            </a:pPr>
            <a:endParaRPr lang="en-US" dirty="0">
              <a:solidFill>
                <a:schemeClr val="tx2">
                  <a:lumMod val="75000"/>
                </a:schemeClr>
              </a:solidFill>
            </a:endParaRPr>
          </a:p>
        </p:txBody>
      </p:sp>
    </p:spTree>
    <p:extLst>
      <p:ext uri="{BB962C8B-B14F-4D97-AF65-F5344CB8AC3E}">
        <p14:creationId xmlns:p14="http://schemas.microsoft.com/office/powerpoint/2010/main" val="16864341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br>
              <a:rPr lang="en-US" dirty="0" smtClean="0"/>
            </a:br>
            <a:endParaRPr lang="en-US" dirty="0"/>
          </a:p>
        </p:txBody>
      </p:sp>
      <p:sp>
        <p:nvSpPr>
          <p:cNvPr id="3" name="Content Placeholder 2"/>
          <p:cNvSpPr>
            <a:spLocks noGrp="1"/>
          </p:cNvSpPr>
          <p:nvPr>
            <p:ph idx="1"/>
          </p:nvPr>
        </p:nvSpPr>
        <p:spPr>
          <a:xfrm>
            <a:off x="152400" y="762000"/>
            <a:ext cx="8991600" cy="6096000"/>
          </a:xfrm>
        </p:spPr>
        <p:txBody>
          <a:bodyPr>
            <a:normAutofit fontScale="40000" lnSpcReduction="20000"/>
          </a:bodyPr>
          <a:lstStyle/>
          <a:p>
            <a:pPr marL="0" indent="0">
              <a:buNone/>
            </a:pPr>
            <a:r>
              <a:rPr lang="en-US" dirty="0"/>
              <a:t>APA </a:t>
            </a:r>
            <a:r>
              <a:rPr lang="en-US" dirty="0" smtClean="0"/>
              <a:t>(2014) </a:t>
            </a:r>
            <a:r>
              <a:rPr lang="en-US" i="1" dirty="0"/>
              <a:t>A new name for stuttering in </a:t>
            </a:r>
            <a:r>
              <a:rPr lang="en-US" i="1" dirty="0" smtClean="0"/>
              <a:t>DSM-5 </a:t>
            </a:r>
            <a:r>
              <a:rPr lang="en-US" dirty="0" smtClean="0"/>
              <a:t>Retrieved from: </a:t>
            </a:r>
            <a:r>
              <a:rPr lang="en-US" dirty="0" smtClean="0">
                <a:hlinkClick r:id="rId3"/>
              </a:rPr>
              <a:t>http</a:t>
            </a:r>
            <a:r>
              <a:rPr lang="en-US" dirty="0">
                <a:hlinkClick r:id="rId3"/>
              </a:rPr>
              <a:t>://</a:t>
            </a:r>
            <a:r>
              <a:rPr lang="en-US" dirty="0" smtClean="0">
                <a:hlinkClick r:id="rId3"/>
              </a:rPr>
              <a:t>www.apa.org/monitor/2014/07-08/stuttering-dsm.aspx</a:t>
            </a:r>
            <a:r>
              <a:rPr lang="en-US" dirty="0" smtClean="0"/>
              <a:t> </a:t>
            </a:r>
            <a:endParaRPr lang="es-ES" dirty="0" smtClean="0"/>
          </a:p>
          <a:p>
            <a:pPr marL="0" indent="0">
              <a:buNone/>
            </a:pPr>
            <a:r>
              <a:rPr lang="es-ES" dirty="0" smtClean="0"/>
              <a:t>APA (2013) </a:t>
            </a:r>
            <a:r>
              <a:rPr lang="en-US" i="1" dirty="0" smtClean="0"/>
              <a:t>Diagnostic </a:t>
            </a:r>
            <a:r>
              <a:rPr lang="en-US" i="1" dirty="0"/>
              <a:t>and Statistical Manual of Mental Disorders (Fifth Edition</a:t>
            </a:r>
            <a:r>
              <a:rPr lang="en-US" i="1" dirty="0" smtClean="0"/>
              <a:t>)</a:t>
            </a:r>
            <a:r>
              <a:rPr lang="es-ES" i="1" dirty="0" smtClean="0"/>
              <a:t/>
            </a:r>
            <a:br>
              <a:rPr lang="es-ES" i="1" dirty="0" smtClean="0"/>
            </a:br>
            <a:r>
              <a:rPr lang="es-ES" dirty="0" err="1" smtClean="0"/>
              <a:t>Dworzynski</a:t>
            </a:r>
            <a:r>
              <a:rPr lang="es-ES" dirty="0"/>
              <a:t>, K., Remington, A., </a:t>
            </a:r>
            <a:r>
              <a:rPr lang="es-ES" dirty="0" err="1"/>
              <a:t>Rijsdijk</a:t>
            </a:r>
            <a:r>
              <a:rPr lang="es-ES" dirty="0"/>
              <a:t>, F., </a:t>
            </a:r>
            <a:r>
              <a:rPr lang="es-ES" dirty="0" err="1"/>
              <a:t>Howell</a:t>
            </a:r>
            <a:r>
              <a:rPr lang="es-ES" dirty="0"/>
              <a:t>, P., &amp; </a:t>
            </a:r>
            <a:r>
              <a:rPr lang="es-ES" dirty="0" err="1"/>
              <a:t>Plomin</a:t>
            </a:r>
            <a:r>
              <a:rPr lang="es-ES" dirty="0"/>
              <a:t>, R. (2007). </a:t>
            </a:r>
            <a:r>
              <a:rPr lang="es-ES" dirty="0" err="1"/>
              <a:t>Genetic</a:t>
            </a:r>
            <a:r>
              <a:rPr lang="es-ES" dirty="0"/>
              <a:t> </a:t>
            </a:r>
            <a:r>
              <a:rPr lang="es-ES" dirty="0" smtClean="0"/>
              <a:t> </a:t>
            </a:r>
            <a:r>
              <a:rPr lang="es-ES" dirty="0" err="1" smtClean="0"/>
              <a:t>etiology</a:t>
            </a:r>
            <a:r>
              <a:rPr lang="es-ES" dirty="0" smtClean="0"/>
              <a:t> </a:t>
            </a:r>
            <a:r>
              <a:rPr lang="es-ES" dirty="0"/>
              <a:t>in cases of </a:t>
            </a:r>
            <a:r>
              <a:rPr lang="es-ES" dirty="0" err="1"/>
              <a:t>recovered</a:t>
            </a:r>
            <a:r>
              <a:rPr lang="es-ES" dirty="0"/>
              <a:t> and </a:t>
            </a:r>
            <a:r>
              <a:rPr lang="es-ES" dirty="0" err="1"/>
              <a:t>persistent</a:t>
            </a:r>
            <a:r>
              <a:rPr lang="es-ES" dirty="0"/>
              <a:t> </a:t>
            </a:r>
            <a:r>
              <a:rPr lang="es-ES" dirty="0" err="1"/>
              <a:t>stuttering</a:t>
            </a:r>
            <a:r>
              <a:rPr lang="es-ES" dirty="0"/>
              <a:t> in </a:t>
            </a:r>
            <a:r>
              <a:rPr lang="es-ES" dirty="0" err="1"/>
              <a:t>an</a:t>
            </a:r>
            <a:r>
              <a:rPr lang="es-ES" dirty="0"/>
              <a:t> </a:t>
            </a:r>
            <a:r>
              <a:rPr lang="es-ES" dirty="0" err="1"/>
              <a:t>unselected</a:t>
            </a:r>
            <a:r>
              <a:rPr lang="es-ES" dirty="0"/>
              <a:t>, longitudinal </a:t>
            </a:r>
            <a:r>
              <a:rPr lang="es-ES" dirty="0" err="1"/>
              <a:t>sample</a:t>
            </a:r>
            <a:r>
              <a:rPr lang="es-ES" dirty="0"/>
              <a:t> of </a:t>
            </a:r>
            <a:r>
              <a:rPr lang="es-ES" dirty="0" err="1"/>
              <a:t>young</a:t>
            </a:r>
            <a:r>
              <a:rPr lang="es-ES" dirty="0"/>
              <a:t> </a:t>
            </a:r>
            <a:r>
              <a:rPr lang="es-ES" dirty="0" err="1"/>
              <a:t>twins</a:t>
            </a:r>
            <a:r>
              <a:rPr lang="es-ES" dirty="0"/>
              <a:t>. </a:t>
            </a:r>
            <a:r>
              <a:rPr lang="es-ES" i="1" dirty="0"/>
              <a:t>American </a:t>
            </a:r>
            <a:r>
              <a:rPr lang="es-ES" i="1" dirty="0" err="1"/>
              <a:t>Journal</a:t>
            </a:r>
            <a:r>
              <a:rPr lang="es-ES" i="1" dirty="0"/>
              <a:t> of </a:t>
            </a:r>
            <a:r>
              <a:rPr lang="es-ES" i="1" dirty="0" err="1"/>
              <a:t>Speech-Language</a:t>
            </a:r>
            <a:r>
              <a:rPr lang="es-ES" i="1" dirty="0"/>
              <a:t> </a:t>
            </a:r>
            <a:r>
              <a:rPr lang="es-ES" i="1" dirty="0" err="1"/>
              <a:t>Pathology</a:t>
            </a:r>
            <a:r>
              <a:rPr lang="es-ES" i="1" dirty="0"/>
              <a:t>, 16(2), </a:t>
            </a:r>
            <a:r>
              <a:rPr lang="es-ES" dirty="0"/>
              <a:t>169-178</a:t>
            </a:r>
            <a:r>
              <a:rPr lang="es-ES" dirty="0" smtClean="0"/>
              <a:t>.</a:t>
            </a:r>
          </a:p>
          <a:p>
            <a:pPr marL="0" indent="0">
              <a:buNone/>
            </a:pPr>
            <a:r>
              <a:rPr lang="es-ES" dirty="0" err="1" smtClean="0"/>
              <a:t>Flynn</a:t>
            </a:r>
            <a:r>
              <a:rPr lang="es-ES" dirty="0"/>
              <a:t>, T. W., &amp; Louis, K. O. S. (2011). </a:t>
            </a:r>
            <a:r>
              <a:rPr lang="es-ES" i="1" dirty="0" err="1"/>
              <a:t>Changing</a:t>
            </a:r>
            <a:r>
              <a:rPr lang="es-ES" i="1" dirty="0"/>
              <a:t> </a:t>
            </a:r>
            <a:r>
              <a:rPr lang="es-ES" i="1" dirty="0" err="1"/>
              <a:t>adolescent</a:t>
            </a:r>
            <a:r>
              <a:rPr lang="es-ES" i="1" dirty="0"/>
              <a:t> </a:t>
            </a:r>
            <a:r>
              <a:rPr lang="es-ES" i="1" dirty="0" err="1"/>
              <a:t>attitudes</a:t>
            </a:r>
            <a:r>
              <a:rPr lang="es-ES" i="1" dirty="0"/>
              <a:t> </a:t>
            </a:r>
            <a:r>
              <a:rPr lang="es-ES" i="1" dirty="0" err="1"/>
              <a:t>toward</a:t>
            </a:r>
            <a:r>
              <a:rPr lang="es-ES" i="1" dirty="0"/>
              <a:t> </a:t>
            </a:r>
            <a:r>
              <a:rPr lang="es-ES" i="1" dirty="0" err="1"/>
              <a:t>stuttering</a:t>
            </a:r>
            <a:r>
              <a:rPr lang="es-ES" i="1" dirty="0"/>
              <a:t>. </a:t>
            </a:r>
            <a:r>
              <a:rPr lang="es-ES" dirty="0" err="1" smtClean="0"/>
              <a:t>Journal</a:t>
            </a:r>
            <a:r>
              <a:rPr lang="es-ES" dirty="0" smtClean="0"/>
              <a:t> </a:t>
            </a:r>
            <a:r>
              <a:rPr lang="es-ES" dirty="0"/>
              <a:t>of </a:t>
            </a:r>
            <a:r>
              <a:rPr lang="es-ES" dirty="0" err="1"/>
              <a:t>fluency</a:t>
            </a:r>
            <a:r>
              <a:rPr lang="es-ES" dirty="0"/>
              <a:t> </a:t>
            </a:r>
            <a:r>
              <a:rPr lang="es-ES" dirty="0" err="1"/>
              <a:t>disorders</a:t>
            </a:r>
            <a:r>
              <a:rPr lang="es-ES" dirty="0"/>
              <a:t>, 36(2), 110-121.</a:t>
            </a:r>
          </a:p>
          <a:p>
            <a:pPr marL="0" indent="0">
              <a:buNone/>
            </a:pPr>
            <a:r>
              <a:rPr lang="en-US" dirty="0"/>
              <a:t>Haynes, W. O., Moran, M., &amp; </a:t>
            </a:r>
            <a:r>
              <a:rPr lang="en-US" dirty="0" err="1"/>
              <a:t>Pindzola</a:t>
            </a:r>
            <a:r>
              <a:rPr lang="en-US" dirty="0"/>
              <a:t>, R. (2006). </a:t>
            </a:r>
            <a:r>
              <a:rPr lang="en-US" i="1" dirty="0"/>
              <a:t>Communication disorders in the classroom: An introduction for professionals in school settings</a:t>
            </a:r>
            <a:r>
              <a:rPr lang="en-US" dirty="0"/>
              <a:t>. P 28. Jones &amp; Bartlett Learning. </a:t>
            </a:r>
          </a:p>
          <a:p>
            <a:pPr marL="0" indent="0">
              <a:buNone/>
            </a:pPr>
            <a:r>
              <a:rPr lang="es-ES" dirty="0" err="1" smtClean="0"/>
              <a:t>Howell</a:t>
            </a:r>
            <a:r>
              <a:rPr lang="es-ES" dirty="0"/>
              <a:t>, P., Davis, S., &amp; Williams, R. (2008). Late </a:t>
            </a:r>
            <a:r>
              <a:rPr lang="es-ES" dirty="0" err="1"/>
              <a:t>childhood</a:t>
            </a:r>
            <a:r>
              <a:rPr lang="es-ES" dirty="0"/>
              <a:t> </a:t>
            </a:r>
            <a:r>
              <a:rPr lang="es-ES" dirty="0" err="1"/>
              <a:t>stuttering</a:t>
            </a:r>
            <a:r>
              <a:rPr lang="es-ES" dirty="0"/>
              <a:t>. </a:t>
            </a:r>
            <a:r>
              <a:rPr lang="es-ES" dirty="0" err="1"/>
              <a:t>Journal</a:t>
            </a:r>
            <a:r>
              <a:rPr lang="es-ES" dirty="0"/>
              <a:t> of </a:t>
            </a:r>
            <a:r>
              <a:rPr lang="es-ES" dirty="0" err="1" smtClean="0"/>
              <a:t>Speech</a:t>
            </a:r>
            <a:r>
              <a:rPr lang="es-ES" dirty="0"/>
              <a:t>, </a:t>
            </a:r>
            <a:r>
              <a:rPr lang="es-ES" dirty="0" err="1"/>
              <a:t>Language</a:t>
            </a:r>
            <a:r>
              <a:rPr lang="es-ES" dirty="0"/>
              <a:t>, and </a:t>
            </a:r>
            <a:r>
              <a:rPr lang="es-ES" dirty="0" err="1"/>
              <a:t>Hearing</a:t>
            </a:r>
            <a:r>
              <a:rPr lang="es-ES" dirty="0"/>
              <a:t> </a:t>
            </a:r>
            <a:r>
              <a:rPr lang="es-ES" dirty="0" err="1"/>
              <a:t>Research</a:t>
            </a:r>
            <a:r>
              <a:rPr lang="es-ES" dirty="0"/>
              <a:t>, 51(3), 669-687</a:t>
            </a:r>
            <a:r>
              <a:rPr lang="es-ES" dirty="0" smtClean="0"/>
              <a:t>.</a:t>
            </a:r>
            <a:r>
              <a:rPr lang="en-US" dirty="0"/>
              <a:t> </a:t>
            </a:r>
            <a:endParaRPr lang="en-US" dirty="0" smtClean="0"/>
          </a:p>
          <a:p>
            <a:pPr marL="0" indent="0">
              <a:buNone/>
            </a:pPr>
            <a:r>
              <a:rPr lang="en-US" dirty="0" err="1" smtClean="0"/>
              <a:t>Kelman</a:t>
            </a:r>
            <a:r>
              <a:rPr lang="en-US" dirty="0" smtClean="0"/>
              <a:t> </a:t>
            </a:r>
            <a:r>
              <a:rPr lang="en-US" dirty="0"/>
              <a:t>E., Whyte, A (2012) </a:t>
            </a:r>
            <a:r>
              <a:rPr lang="en-US" i="1" dirty="0"/>
              <a:t>Understanding Stammering or Stuttering. A Guide for parents, </a:t>
            </a:r>
            <a:r>
              <a:rPr lang="en-US" dirty="0" smtClean="0"/>
              <a:t> </a:t>
            </a:r>
            <a:r>
              <a:rPr lang="en-US" i="1" dirty="0" smtClean="0"/>
              <a:t>teachers</a:t>
            </a:r>
            <a:r>
              <a:rPr lang="en-US" i="1" dirty="0"/>
              <a:t>, and other professionals, </a:t>
            </a:r>
            <a:r>
              <a:rPr lang="en-US" dirty="0"/>
              <a:t>pp. 38-40. Jessica Kingsley Publishers: London, </a:t>
            </a:r>
            <a:r>
              <a:rPr lang="en-US" dirty="0" smtClean="0"/>
              <a:t>UK</a:t>
            </a:r>
          </a:p>
          <a:p>
            <a:pPr marL="0" indent="0">
              <a:buNone/>
            </a:pPr>
            <a:r>
              <a:rPr lang="en-US" dirty="0" smtClean="0"/>
              <a:t> </a:t>
            </a:r>
            <a:r>
              <a:rPr lang="en-US" dirty="0" err="1"/>
              <a:t>LaBlance</a:t>
            </a:r>
            <a:r>
              <a:rPr lang="en-US" dirty="0"/>
              <a:t>, G. R. (1994). Stuttering: The Role of the Classroom </a:t>
            </a:r>
            <a:r>
              <a:rPr lang="en-US" dirty="0" err="1"/>
              <a:t>Teacher.</a:t>
            </a:r>
            <a:r>
              <a:rPr lang="en-US" i="1" dirty="0" err="1"/>
              <a:t>Teaching</a:t>
            </a:r>
            <a:r>
              <a:rPr lang="en-US" i="1" dirty="0"/>
              <a:t> 	Exceptional Children</a:t>
            </a:r>
            <a:r>
              <a:rPr lang="en-US" dirty="0"/>
              <a:t>, </a:t>
            </a:r>
            <a:r>
              <a:rPr lang="en-US" i="1" dirty="0"/>
              <a:t>26</a:t>
            </a:r>
            <a:r>
              <a:rPr lang="en-US" dirty="0"/>
              <a:t>(2), 10-12.</a:t>
            </a:r>
          </a:p>
          <a:p>
            <a:pPr marL="0" indent="0">
              <a:buNone/>
            </a:pPr>
            <a:r>
              <a:rPr lang="en-US" dirty="0"/>
              <a:t>Stuttering Foundation  (2015) </a:t>
            </a:r>
            <a:r>
              <a:rPr lang="en-US" i="1" dirty="0"/>
              <a:t>Special education law &amp; children who stutter. </a:t>
            </a:r>
            <a:r>
              <a:rPr lang="en-US" dirty="0"/>
              <a:t>web. Retrieved from: </a:t>
            </a:r>
            <a:r>
              <a:rPr lang="en-US" u="sng" dirty="0">
                <a:hlinkClick r:id="rId4"/>
              </a:rPr>
              <a:t>http://www.stutteringhelp.org/special-education-law-children-who-stutter </a:t>
            </a:r>
            <a:endParaRPr lang="en-US" dirty="0"/>
          </a:p>
          <a:p>
            <a:pPr marL="0" indent="0">
              <a:buNone/>
            </a:pPr>
            <a:r>
              <a:rPr lang="es-ES" dirty="0" err="1" smtClean="0"/>
              <a:t>Langevin</a:t>
            </a:r>
            <a:r>
              <a:rPr lang="es-ES" dirty="0"/>
              <a:t>, M., &amp; </a:t>
            </a:r>
            <a:r>
              <a:rPr lang="es-ES" dirty="0" err="1"/>
              <a:t>Prasad</a:t>
            </a:r>
            <a:r>
              <a:rPr lang="es-ES" dirty="0"/>
              <a:t>, N. N. (2012). A </a:t>
            </a:r>
            <a:r>
              <a:rPr lang="es-ES" dirty="0" err="1"/>
              <a:t>stuttering</a:t>
            </a:r>
            <a:r>
              <a:rPr lang="es-ES" dirty="0"/>
              <a:t> </a:t>
            </a:r>
            <a:r>
              <a:rPr lang="es-ES" dirty="0" err="1"/>
              <a:t>education</a:t>
            </a:r>
            <a:r>
              <a:rPr lang="es-ES" dirty="0"/>
              <a:t> and </a:t>
            </a:r>
            <a:r>
              <a:rPr lang="es-ES" dirty="0" err="1"/>
              <a:t>bullying</a:t>
            </a:r>
            <a:r>
              <a:rPr lang="es-ES" dirty="0"/>
              <a:t> </a:t>
            </a:r>
            <a:r>
              <a:rPr lang="es-ES" dirty="0" err="1"/>
              <a:t>awareness</a:t>
            </a:r>
            <a:r>
              <a:rPr lang="es-ES" dirty="0"/>
              <a:t> and  </a:t>
            </a:r>
            <a:r>
              <a:rPr lang="es-ES" dirty="0" err="1"/>
              <a:t>prevention</a:t>
            </a:r>
            <a:r>
              <a:rPr lang="es-ES" dirty="0"/>
              <a:t> </a:t>
            </a:r>
            <a:r>
              <a:rPr lang="es-ES" dirty="0" err="1"/>
              <a:t>resource</a:t>
            </a:r>
            <a:r>
              <a:rPr lang="es-ES" dirty="0"/>
              <a:t>: A </a:t>
            </a:r>
            <a:r>
              <a:rPr lang="es-ES" dirty="0" err="1"/>
              <a:t>feasibility</a:t>
            </a:r>
            <a:r>
              <a:rPr lang="es-ES" dirty="0"/>
              <a:t> </a:t>
            </a:r>
            <a:r>
              <a:rPr lang="es-ES" dirty="0" err="1"/>
              <a:t>study</a:t>
            </a:r>
            <a:r>
              <a:rPr lang="es-ES" dirty="0"/>
              <a:t>. </a:t>
            </a:r>
            <a:r>
              <a:rPr lang="es-ES" dirty="0" err="1"/>
              <a:t>Language</a:t>
            </a:r>
            <a:r>
              <a:rPr lang="es-ES" dirty="0"/>
              <a:t>, </a:t>
            </a:r>
            <a:r>
              <a:rPr lang="es-ES" dirty="0" err="1"/>
              <a:t>speech</a:t>
            </a:r>
            <a:r>
              <a:rPr lang="es-ES" dirty="0"/>
              <a:t>, and </a:t>
            </a:r>
            <a:r>
              <a:rPr lang="es-ES" dirty="0" err="1"/>
              <a:t>hearing</a:t>
            </a:r>
            <a:r>
              <a:rPr lang="es-ES" dirty="0"/>
              <a:t> </a:t>
            </a:r>
            <a:r>
              <a:rPr lang="es-ES" dirty="0" err="1"/>
              <a:t>services</a:t>
            </a:r>
            <a:r>
              <a:rPr lang="es-ES" dirty="0"/>
              <a:t> </a:t>
            </a:r>
          </a:p>
          <a:p>
            <a:pPr marL="0" indent="0">
              <a:buNone/>
            </a:pPr>
            <a:r>
              <a:rPr lang="es-ES" dirty="0"/>
              <a:t>in </a:t>
            </a:r>
            <a:r>
              <a:rPr lang="es-ES" dirty="0" err="1"/>
              <a:t>schools</a:t>
            </a:r>
            <a:r>
              <a:rPr lang="es-ES" dirty="0"/>
              <a:t>, 43(3), 344-358.</a:t>
            </a:r>
          </a:p>
          <a:p>
            <a:pPr marL="0" indent="0">
              <a:buNone/>
            </a:pPr>
            <a:r>
              <a:rPr lang="es-ES" dirty="0" err="1"/>
              <a:t>Guntupalli</a:t>
            </a:r>
            <a:r>
              <a:rPr lang="es-ES" dirty="0"/>
              <a:t>, V. K., </a:t>
            </a:r>
            <a:r>
              <a:rPr lang="es-ES" dirty="0" err="1"/>
              <a:t>Kalinowski</a:t>
            </a:r>
            <a:r>
              <a:rPr lang="es-ES" dirty="0"/>
              <a:t>, J., </a:t>
            </a:r>
            <a:r>
              <a:rPr lang="es-ES" dirty="0" err="1"/>
              <a:t>Nanjundeswaran</a:t>
            </a:r>
            <a:r>
              <a:rPr lang="es-ES" dirty="0"/>
              <a:t>, C., </a:t>
            </a:r>
            <a:r>
              <a:rPr lang="es-ES" dirty="0" err="1"/>
              <a:t>Saltuklaroglu</a:t>
            </a:r>
            <a:r>
              <a:rPr lang="es-ES" dirty="0"/>
              <a:t>, T., &amp; </a:t>
            </a:r>
            <a:r>
              <a:rPr lang="es-ES" dirty="0" err="1"/>
              <a:t>Everhart</a:t>
            </a:r>
            <a:r>
              <a:rPr lang="es-ES" dirty="0"/>
              <a:t>, D. </a:t>
            </a:r>
          </a:p>
          <a:p>
            <a:pPr marL="0" indent="0">
              <a:buNone/>
            </a:pPr>
            <a:r>
              <a:rPr lang="es-ES" dirty="0"/>
              <a:t>E. (2006). </a:t>
            </a:r>
            <a:r>
              <a:rPr lang="es-ES" dirty="0" err="1"/>
              <a:t>Psychophysiological</a:t>
            </a:r>
            <a:r>
              <a:rPr lang="es-ES" dirty="0"/>
              <a:t> responses of </a:t>
            </a:r>
            <a:r>
              <a:rPr lang="es-ES" dirty="0" err="1"/>
              <a:t>adults</a:t>
            </a:r>
            <a:r>
              <a:rPr lang="es-ES" dirty="0"/>
              <a:t> </a:t>
            </a:r>
            <a:r>
              <a:rPr lang="es-ES" dirty="0" err="1"/>
              <a:t>who</a:t>
            </a:r>
            <a:r>
              <a:rPr lang="es-ES" dirty="0"/>
              <a:t> do </a:t>
            </a:r>
            <a:r>
              <a:rPr lang="es-ES" dirty="0" err="1"/>
              <a:t>not</a:t>
            </a:r>
            <a:r>
              <a:rPr lang="es-ES" dirty="0"/>
              <a:t> </a:t>
            </a:r>
            <a:r>
              <a:rPr lang="es-ES" dirty="0" err="1"/>
              <a:t>stutter</a:t>
            </a:r>
            <a:r>
              <a:rPr lang="es-ES" dirty="0"/>
              <a:t> </a:t>
            </a:r>
            <a:r>
              <a:rPr lang="es-ES" dirty="0" err="1"/>
              <a:t>while</a:t>
            </a:r>
            <a:r>
              <a:rPr lang="es-ES" dirty="0"/>
              <a:t> </a:t>
            </a:r>
            <a:r>
              <a:rPr lang="es-ES" dirty="0" err="1"/>
              <a:t>listening</a:t>
            </a:r>
            <a:r>
              <a:rPr lang="es-ES" dirty="0"/>
              <a:t> to </a:t>
            </a:r>
            <a:r>
              <a:rPr lang="es-ES" dirty="0" err="1"/>
              <a:t>stuttering</a:t>
            </a:r>
            <a:r>
              <a:rPr lang="es-ES" dirty="0"/>
              <a:t>. International </a:t>
            </a:r>
            <a:r>
              <a:rPr lang="es-ES" dirty="0" err="1"/>
              <a:t>journal</a:t>
            </a:r>
            <a:r>
              <a:rPr lang="es-ES" dirty="0"/>
              <a:t> of </a:t>
            </a:r>
            <a:r>
              <a:rPr lang="es-ES" dirty="0" err="1"/>
              <a:t>psychophysiology</a:t>
            </a:r>
            <a:r>
              <a:rPr lang="es-ES" dirty="0"/>
              <a:t>, 62(1), 1-8.  </a:t>
            </a:r>
          </a:p>
          <a:p>
            <a:pPr marL="0" indent="0">
              <a:buNone/>
            </a:pPr>
            <a:r>
              <a:rPr lang="es-ES" dirty="0" err="1"/>
              <a:t>Iverach</a:t>
            </a:r>
            <a:r>
              <a:rPr lang="es-ES" dirty="0"/>
              <a:t>, L., &amp; </a:t>
            </a:r>
            <a:r>
              <a:rPr lang="es-ES" dirty="0" err="1"/>
              <a:t>Rapee</a:t>
            </a:r>
            <a:r>
              <a:rPr lang="es-ES" dirty="0"/>
              <a:t>, R. M. (2014). Social </a:t>
            </a:r>
            <a:r>
              <a:rPr lang="es-ES" dirty="0" err="1"/>
              <a:t>anxiety</a:t>
            </a:r>
            <a:r>
              <a:rPr lang="es-ES" dirty="0"/>
              <a:t> </a:t>
            </a:r>
            <a:r>
              <a:rPr lang="es-ES" dirty="0" err="1"/>
              <a:t>disorder</a:t>
            </a:r>
            <a:r>
              <a:rPr lang="es-ES" dirty="0"/>
              <a:t> and </a:t>
            </a:r>
            <a:r>
              <a:rPr lang="es-ES" dirty="0" err="1"/>
              <a:t>stuttering</a:t>
            </a:r>
            <a:r>
              <a:rPr lang="es-ES" dirty="0"/>
              <a:t>: </a:t>
            </a:r>
            <a:r>
              <a:rPr lang="es-ES" dirty="0" err="1"/>
              <a:t>Current</a:t>
            </a:r>
            <a:r>
              <a:rPr lang="es-ES" dirty="0"/>
              <a:t> status and </a:t>
            </a:r>
            <a:r>
              <a:rPr lang="es-ES" dirty="0" err="1"/>
              <a:t>future</a:t>
            </a:r>
            <a:r>
              <a:rPr lang="es-ES" dirty="0"/>
              <a:t> </a:t>
            </a:r>
            <a:r>
              <a:rPr lang="es-ES" dirty="0" err="1"/>
              <a:t>directions</a:t>
            </a:r>
            <a:r>
              <a:rPr lang="es-ES" dirty="0"/>
              <a:t>. </a:t>
            </a:r>
            <a:r>
              <a:rPr lang="es-ES" dirty="0" err="1"/>
              <a:t>Journal</a:t>
            </a:r>
            <a:r>
              <a:rPr lang="es-ES" dirty="0"/>
              <a:t> of </a:t>
            </a:r>
            <a:r>
              <a:rPr lang="es-ES" dirty="0" err="1"/>
              <a:t>fluency</a:t>
            </a:r>
            <a:r>
              <a:rPr lang="es-ES" dirty="0"/>
              <a:t> </a:t>
            </a:r>
            <a:r>
              <a:rPr lang="es-ES" dirty="0" err="1"/>
              <a:t>disorders</a:t>
            </a:r>
            <a:r>
              <a:rPr lang="es-ES" dirty="0"/>
              <a:t>, 40, 69-82.</a:t>
            </a:r>
          </a:p>
          <a:p>
            <a:pPr marL="0" indent="0">
              <a:buNone/>
            </a:pPr>
            <a:r>
              <a:rPr lang="en-US" dirty="0"/>
              <a:t>Stuttering Foundation (n. d.) </a:t>
            </a:r>
            <a:r>
              <a:rPr lang="en-US" i="1" dirty="0"/>
              <a:t>Special Education Law and Children Who Stutter. </a:t>
            </a:r>
            <a:r>
              <a:rPr lang="en-US" dirty="0"/>
              <a:t>Retrieved from: </a:t>
            </a:r>
            <a:r>
              <a:rPr lang="en-US" dirty="0">
                <a:hlinkClick r:id="rId4"/>
              </a:rPr>
              <a:t>http://www.stutteringhelp.org/special-education-law-children-who-stutter</a:t>
            </a:r>
            <a:r>
              <a:rPr lang="en-US" dirty="0"/>
              <a:t>   </a:t>
            </a:r>
          </a:p>
          <a:p>
            <a:pPr marL="0" indent="0">
              <a:buNone/>
            </a:pPr>
            <a:r>
              <a:rPr lang="en-US" dirty="0" smtClean="0"/>
              <a:t>Weis</a:t>
            </a:r>
            <a:r>
              <a:rPr lang="en-US" dirty="0"/>
              <a:t>, R. (2013). </a:t>
            </a:r>
            <a:r>
              <a:rPr lang="en-US" i="1" dirty="0"/>
              <a:t>Introduction to abnormal child and adolescent psychology</a:t>
            </a:r>
            <a:r>
              <a:rPr lang="en-US" dirty="0"/>
              <a:t>, pp 150-152</a:t>
            </a:r>
          </a:p>
          <a:p>
            <a:pPr marL="0" indent="0">
              <a:buNone/>
            </a:pPr>
            <a:r>
              <a:rPr lang="en-US" dirty="0"/>
              <a:t>Sage Publications.</a:t>
            </a:r>
          </a:p>
          <a:p>
            <a:pPr marL="0" indent="0">
              <a:buNone/>
            </a:pPr>
            <a:r>
              <a:rPr lang="en-US" dirty="0"/>
              <a:t>U.S. Department of Education (n. d.) </a:t>
            </a:r>
            <a:r>
              <a:rPr lang="en-US" i="1" dirty="0"/>
              <a:t>Building the Legacy :IDEA 2004</a:t>
            </a:r>
            <a:r>
              <a:rPr lang="en-US" dirty="0"/>
              <a:t>. ED.GOV Website. Retrieved from:  </a:t>
            </a:r>
            <a:r>
              <a:rPr lang="en-US" dirty="0">
                <a:hlinkClick r:id="rId5"/>
              </a:rPr>
              <a:t>http://idea.ed.gov/explore/view/p/%</a:t>
            </a:r>
            <a:r>
              <a:rPr lang="en-US" dirty="0" smtClean="0">
                <a:hlinkClick r:id="rId5"/>
              </a:rPr>
              <a:t>2Croot%2Cregs%2C300%2CA%2C300%252E8%2Cc%2C11%2C</a:t>
            </a:r>
            <a:endParaRPr lang="es-ES" dirty="0" smtClean="0"/>
          </a:p>
          <a:p>
            <a:pPr marL="0" indent="0">
              <a:buNone/>
            </a:pPr>
            <a:r>
              <a:rPr lang="en-US" dirty="0" smtClean="0"/>
              <a:t>*</a:t>
            </a:r>
            <a:r>
              <a:rPr lang="en-US" dirty="0"/>
              <a:t>Quotation of Isaac Asimov as it cited in </a:t>
            </a:r>
            <a:r>
              <a:rPr lang="en-US" dirty="0" err="1"/>
              <a:t>Liebersoh</a:t>
            </a:r>
            <a:r>
              <a:rPr lang="en-US" dirty="0"/>
              <a:t>, A (2009) </a:t>
            </a:r>
            <a:r>
              <a:rPr lang="en-US" i="1" dirty="0" smtClean="0"/>
              <a:t>World </a:t>
            </a:r>
            <a:r>
              <a:rPr lang="en-US" i="1" dirty="0"/>
              <a:t>Wide </a:t>
            </a:r>
            <a:r>
              <a:rPr lang="en-US" i="1" dirty="0" smtClean="0"/>
              <a:t>Agora </a:t>
            </a:r>
            <a:r>
              <a:rPr lang="en-US" dirty="0"/>
              <a:t>p. 160. </a:t>
            </a:r>
            <a:r>
              <a:rPr lang="en-US" dirty="0" smtClean="0"/>
              <a:t>Publisher: Lulu </a:t>
            </a:r>
            <a:r>
              <a:rPr lang="en-US" dirty="0"/>
              <a:t>Enterprises, UK </a:t>
            </a:r>
            <a:r>
              <a:rPr lang="en-US" dirty="0" smtClean="0"/>
              <a:t>Ltd</a:t>
            </a:r>
          </a:p>
          <a:p>
            <a:pPr marL="0" indent="0">
              <a:buNone/>
            </a:pPr>
            <a:r>
              <a:rPr lang="en-US" dirty="0" smtClean="0"/>
              <a:t>The background image was created: March, 2015, by Anna Birstein (using the </a:t>
            </a:r>
            <a:r>
              <a:rPr lang="en-US" i="1" dirty="0" smtClean="0"/>
              <a:t>PickArt </a:t>
            </a:r>
            <a:r>
              <a:rPr lang="en-US" dirty="0" smtClean="0"/>
              <a:t>software).</a:t>
            </a:r>
          </a:p>
          <a:p>
            <a:pPr marL="0" indent="0">
              <a:buNone/>
            </a:pPr>
            <a:endParaRPr lang="en-US" dirty="0" smtClean="0"/>
          </a:p>
          <a:p>
            <a:pPr marL="0" indent="0">
              <a:buNone/>
            </a:pPr>
            <a:r>
              <a:rPr lang="en-US" dirty="0" smtClean="0"/>
              <a:t>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501845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315200" cy="1142999"/>
          </a:xfrm>
        </p:spPr>
        <p:txBody>
          <a:bodyPr>
            <a:normAutofit/>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Stuttering is:</a:t>
            </a:r>
            <a:r>
              <a:rPr lang="en-US" dirty="0" smtClean="0"/>
              <a:t> </a:t>
            </a:r>
            <a:endParaRPr lang="en-US" dirty="0"/>
          </a:p>
        </p:txBody>
      </p:sp>
      <p:sp>
        <p:nvSpPr>
          <p:cNvPr id="3" name="Subtitle 2"/>
          <p:cNvSpPr>
            <a:spLocks noGrp="1"/>
          </p:cNvSpPr>
          <p:nvPr>
            <p:ph type="subTitle" idx="1"/>
          </p:nvPr>
        </p:nvSpPr>
        <p:spPr>
          <a:xfrm>
            <a:off x="1295400" y="1752600"/>
            <a:ext cx="6477000" cy="4495800"/>
          </a:xfrm>
        </p:spPr>
        <p:txBody>
          <a:bodyPr>
            <a:noAutofit/>
          </a:bodyPr>
          <a:lstStyle/>
          <a:p>
            <a:pPr algn="l"/>
            <a:r>
              <a:rPr lang="en-US" sz="2400" dirty="0" smtClean="0">
                <a:solidFill>
                  <a:schemeClr val="tx2">
                    <a:lumMod val="75000"/>
                  </a:schemeClr>
                </a:solidFill>
              </a:rPr>
              <a:t>Stuttering </a:t>
            </a:r>
            <a:r>
              <a:rPr lang="en-US" sz="2400" dirty="0">
                <a:solidFill>
                  <a:schemeClr val="tx2">
                    <a:lumMod val="75000"/>
                  </a:schemeClr>
                </a:solidFill>
              </a:rPr>
              <a:t>is </a:t>
            </a:r>
            <a:r>
              <a:rPr lang="en-US" sz="2400" dirty="0" smtClean="0">
                <a:solidFill>
                  <a:schemeClr val="tx2">
                    <a:lumMod val="75000"/>
                  </a:schemeClr>
                </a:solidFill>
              </a:rPr>
              <a:t>“a </a:t>
            </a:r>
            <a:r>
              <a:rPr lang="en-US" sz="2400" dirty="0">
                <a:solidFill>
                  <a:schemeClr val="tx2">
                    <a:lumMod val="75000"/>
                  </a:schemeClr>
                </a:solidFill>
              </a:rPr>
              <a:t>marked impairment in speech fluency</a:t>
            </a:r>
            <a:r>
              <a:rPr lang="en-US" sz="2400" dirty="0" smtClean="0">
                <a:solidFill>
                  <a:schemeClr val="tx2">
                    <a:lumMod val="75000"/>
                  </a:schemeClr>
                </a:solidFill>
              </a:rPr>
              <a:t>, </a:t>
            </a:r>
            <a:r>
              <a:rPr lang="en-US" sz="2400" dirty="0">
                <a:solidFill>
                  <a:schemeClr val="tx2">
                    <a:lumMod val="75000"/>
                  </a:schemeClr>
                </a:solidFill>
              </a:rPr>
              <a:t>that </a:t>
            </a:r>
            <a:r>
              <a:rPr lang="en-US" sz="2400" dirty="0" smtClean="0">
                <a:solidFill>
                  <a:schemeClr val="tx2">
                    <a:lumMod val="75000"/>
                  </a:schemeClr>
                </a:solidFill>
              </a:rPr>
              <a:t>reflects </a:t>
            </a:r>
            <a:r>
              <a:rPr lang="en-US" sz="2400" dirty="0">
                <a:solidFill>
                  <a:schemeClr val="tx2">
                    <a:lumMod val="75000"/>
                  </a:schemeClr>
                </a:solidFill>
              </a:rPr>
              <a:t>an underlying problem with </a:t>
            </a:r>
            <a:r>
              <a:rPr lang="en-US" sz="2400" dirty="0">
                <a:solidFill>
                  <a:schemeClr val="tx2">
                    <a:lumMod val="60000"/>
                    <a:lumOff val="40000"/>
                  </a:schemeClr>
                </a:solidFill>
              </a:rPr>
              <a:t>speech production </a:t>
            </a:r>
            <a:r>
              <a:rPr lang="en-US" sz="2400" dirty="0">
                <a:solidFill>
                  <a:schemeClr val="tx2">
                    <a:lumMod val="75000"/>
                  </a:schemeClr>
                </a:solidFill>
              </a:rPr>
              <a:t>rather than a language </a:t>
            </a:r>
            <a:r>
              <a:rPr lang="en-US" sz="2400" dirty="0" smtClean="0">
                <a:solidFill>
                  <a:schemeClr val="tx2">
                    <a:lumMod val="75000"/>
                  </a:schemeClr>
                </a:solidFill>
              </a:rPr>
              <a:t>problem” </a:t>
            </a:r>
            <a:r>
              <a:rPr lang="en-US" sz="1400" dirty="0" smtClean="0">
                <a:solidFill>
                  <a:schemeClr val="tx2">
                    <a:lumMod val="75000"/>
                  </a:schemeClr>
                </a:solidFill>
              </a:rPr>
              <a:t>(Weis, 2013, p. 150). </a:t>
            </a:r>
          </a:p>
          <a:p>
            <a:pPr algn="l"/>
            <a:r>
              <a:rPr lang="en-US" sz="2400" dirty="0" smtClean="0">
                <a:solidFill>
                  <a:schemeClr val="tx2">
                    <a:lumMod val="75000"/>
                  </a:schemeClr>
                </a:solidFill>
              </a:rPr>
              <a:t>The </a:t>
            </a:r>
            <a:r>
              <a:rPr lang="en-US" sz="2400" i="1" dirty="0" smtClean="0">
                <a:solidFill>
                  <a:schemeClr val="tx2">
                    <a:lumMod val="75000"/>
                  </a:schemeClr>
                </a:solidFill>
              </a:rPr>
              <a:t>Diagnostic </a:t>
            </a:r>
            <a:r>
              <a:rPr lang="en-US" sz="2400" i="1" dirty="0">
                <a:solidFill>
                  <a:schemeClr val="tx2">
                    <a:lumMod val="75000"/>
                  </a:schemeClr>
                </a:solidFill>
              </a:rPr>
              <a:t>and Statistical Manual of Mental Disorders </a:t>
            </a:r>
            <a:r>
              <a:rPr lang="en-US" sz="2400" i="1" dirty="0" smtClean="0">
                <a:solidFill>
                  <a:schemeClr val="tx2">
                    <a:lumMod val="75000"/>
                  </a:schemeClr>
                </a:solidFill>
              </a:rPr>
              <a:t>Fifth Edition</a:t>
            </a:r>
            <a:r>
              <a:rPr lang="en-US" sz="2400" dirty="0" smtClean="0">
                <a:solidFill>
                  <a:schemeClr val="tx2">
                    <a:lumMod val="75000"/>
                  </a:schemeClr>
                </a:solidFill>
              </a:rPr>
              <a:t>, edited </a:t>
            </a:r>
            <a:r>
              <a:rPr lang="en-US" sz="2400" dirty="0">
                <a:solidFill>
                  <a:schemeClr val="tx2">
                    <a:lumMod val="75000"/>
                  </a:schemeClr>
                </a:solidFill>
              </a:rPr>
              <a:t>by American Psychiatric </a:t>
            </a:r>
            <a:r>
              <a:rPr lang="en-US" sz="2400" dirty="0" smtClean="0">
                <a:solidFill>
                  <a:schemeClr val="tx2">
                    <a:lumMod val="75000"/>
                  </a:schemeClr>
                </a:solidFill>
              </a:rPr>
              <a:t>Association,  </a:t>
            </a:r>
            <a:r>
              <a:rPr lang="en-US" sz="2400" dirty="0">
                <a:solidFill>
                  <a:schemeClr val="tx2">
                    <a:lumMod val="75000"/>
                  </a:schemeClr>
                </a:solidFill>
              </a:rPr>
              <a:t>DSM –V (2013</a:t>
            </a:r>
            <a:r>
              <a:rPr lang="en-US" sz="2400" dirty="0" smtClean="0">
                <a:solidFill>
                  <a:schemeClr val="tx2">
                    <a:lumMod val="75000"/>
                  </a:schemeClr>
                </a:solidFill>
              </a:rPr>
              <a:t>), gives this </a:t>
            </a:r>
            <a:r>
              <a:rPr lang="en-US" sz="2400" dirty="0">
                <a:solidFill>
                  <a:schemeClr val="tx2">
                    <a:lumMod val="75000"/>
                  </a:schemeClr>
                </a:solidFill>
              </a:rPr>
              <a:t>communication disorder </a:t>
            </a:r>
            <a:r>
              <a:rPr lang="en-US" sz="2400" dirty="0" smtClean="0">
                <a:solidFill>
                  <a:schemeClr val="tx2">
                    <a:lumMod val="75000"/>
                  </a:schemeClr>
                </a:solidFill>
              </a:rPr>
              <a:t>a new name: </a:t>
            </a:r>
          </a:p>
          <a:p>
            <a:pPr algn="l"/>
            <a:r>
              <a:rPr lang="en-US" sz="2400" dirty="0" smtClean="0">
                <a:solidFill>
                  <a:schemeClr val="tx2">
                    <a:lumMod val="60000"/>
                    <a:lumOff val="40000"/>
                  </a:schemeClr>
                </a:solidFill>
              </a:rPr>
              <a:t>“Childhood-Onset </a:t>
            </a:r>
            <a:r>
              <a:rPr lang="en-US" sz="2400" dirty="0">
                <a:solidFill>
                  <a:schemeClr val="tx2">
                    <a:lumMod val="60000"/>
                    <a:lumOff val="40000"/>
                  </a:schemeClr>
                </a:solidFill>
              </a:rPr>
              <a:t>F</a:t>
            </a:r>
            <a:r>
              <a:rPr lang="en-US" sz="2400" dirty="0" smtClean="0">
                <a:solidFill>
                  <a:schemeClr val="tx2">
                    <a:lumMod val="60000"/>
                    <a:lumOff val="40000"/>
                  </a:schemeClr>
                </a:solidFill>
              </a:rPr>
              <a:t>luency Disorder”</a:t>
            </a:r>
            <a:r>
              <a:rPr lang="en-US" sz="2400" dirty="0" smtClean="0">
                <a:solidFill>
                  <a:schemeClr val="tx2">
                    <a:lumMod val="75000"/>
                  </a:schemeClr>
                </a:solidFill>
              </a:rPr>
              <a:t> </a:t>
            </a:r>
            <a:r>
              <a:rPr lang="en-US" sz="1400" dirty="0" smtClean="0">
                <a:solidFill>
                  <a:schemeClr val="tx2">
                    <a:lumMod val="75000"/>
                  </a:schemeClr>
                </a:solidFill>
              </a:rPr>
              <a:t>(APA, 2014).</a:t>
            </a:r>
          </a:p>
          <a:p>
            <a:pPr algn="l"/>
            <a:r>
              <a:rPr lang="en-US" sz="2400" dirty="0" smtClean="0">
                <a:solidFill>
                  <a:schemeClr val="tx2">
                    <a:lumMod val="75000"/>
                  </a:schemeClr>
                </a:solidFill>
              </a:rPr>
              <a:t>	</a:t>
            </a:r>
            <a:r>
              <a:rPr lang="en-US" sz="2000" dirty="0" smtClean="0">
                <a:solidFill>
                  <a:schemeClr val="tx2">
                    <a:lumMod val="75000"/>
                  </a:schemeClr>
                </a:solidFill>
              </a:rPr>
              <a:t>. </a:t>
            </a:r>
            <a:endParaRPr lang="en-US" sz="2000" dirty="0">
              <a:solidFill>
                <a:schemeClr val="tx2">
                  <a:lumMod val="75000"/>
                </a:schemeClr>
              </a:solidFill>
            </a:endParaRPr>
          </a:p>
        </p:txBody>
      </p:sp>
    </p:spTree>
    <p:extLst>
      <p:ext uri="{BB962C8B-B14F-4D97-AF65-F5344CB8AC3E}">
        <p14:creationId xmlns:p14="http://schemas.microsoft.com/office/powerpoint/2010/main" val="2923980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Diagnostic Criteria (DSM-V)</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066800" y="1066800"/>
            <a:ext cx="6705600" cy="5334000"/>
          </a:xfrm>
        </p:spPr>
        <p:txBody>
          <a:bodyPr>
            <a:normAutofit fontScale="62500" lnSpcReduction="20000"/>
          </a:bodyPr>
          <a:lstStyle/>
          <a:p>
            <a:pPr marL="0" indent="0">
              <a:buNone/>
            </a:pPr>
            <a:r>
              <a:rPr lang="en-US" sz="3600" dirty="0" smtClean="0">
                <a:solidFill>
                  <a:schemeClr val="tx2">
                    <a:lumMod val="75000"/>
                  </a:schemeClr>
                </a:solidFill>
              </a:rPr>
              <a:t>Childhood-Onset </a:t>
            </a:r>
            <a:r>
              <a:rPr lang="en-US" sz="3600" dirty="0">
                <a:solidFill>
                  <a:schemeClr val="tx2">
                    <a:lumMod val="75000"/>
                  </a:schemeClr>
                </a:solidFill>
              </a:rPr>
              <a:t>Fluency Disorder </a:t>
            </a:r>
            <a:r>
              <a:rPr lang="en-US" sz="3600" dirty="0" smtClean="0">
                <a:solidFill>
                  <a:schemeClr val="tx2">
                    <a:lumMod val="75000"/>
                  </a:schemeClr>
                </a:solidFill>
              </a:rPr>
              <a:t>(Stuttering)</a:t>
            </a:r>
            <a:endParaRPr lang="en-US" sz="3600" dirty="0">
              <a:solidFill>
                <a:schemeClr val="tx2">
                  <a:lumMod val="75000"/>
                </a:schemeClr>
              </a:solidFill>
            </a:endParaRPr>
          </a:p>
          <a:p>
            <a:r>
              <a:rPr lang="en-US" sz="3600" dirty="0" smtClean="0">
                <a:solidFill>
                  <a:schemeClr val="tx2">
                    <a:lumMod val="75000"/>
                  </a:schemeClr>
                </a:solidFill>
              </a:rPr>
              <a:t>Is a </a:t>
            </a:r>
            <a:r>
              <a:rPr lang="en-US" sz="3600" dirty="0">
                <a:solidFill>
                  <a:schemeClr val="tx2">
                    <a:lumMod val="75000"/>
                  </a:schemeClr>
                </a:solidFill>
              </a:rPr>
              <a:t>condition </a:t>
            </a:r>
            <a:r>
              <a:rPr lang="en-US" sz="3600" dirty="0" smtClean="0">
                <a:solidFill>
                  <a:schemeClr val="tx2">
                    <a:lumMod val="75000"/>
                  </a:schemeClr>
                </a:solidFill>
              </a:rPr>
              <a:t>characterized </a:t>
            </a:r>
            <a:r>
              <a:rPr lang="en-US" sz="3600" dirty="0">
                <a:solidFill>
                  <a:schemeClr val="tx2">
                    <a:lumMod val="75000"/>
                  </a:schemeClr>
                </a:solidFill>
              </a:rPr>
              <a:t>by disturbances in the normal </a:t>
            </a:r>
            <a:r>
              <a:rPr lang="en-US" sz="3600" b="1" i="1" dirty="0" smtClean="0">
                <a:solidFill>
                  <a:schemeClr val="tx2">
                    <a:lumMod val="75000"/>
                  </a:schemeClr>
                </a:solidFill>
              </a:rPr>
              <a:t>fluency</a:t>
            </a:r>
            <a:r>
              <a:rPr lang="en-US" sz="3600" i="1" dirty="0" smtClean="0">
                <a:solidFill>
                  <a:schemeClr val="tx2">
                    <a:lumMod val="75000"/>
                  </a:schemeClr>
                </a:solidFill>
              </a:rPr>
              <a:t> </a:t>
            </a:r>
            <a:r>
              <a:rPr lang="en-US" sz="3600" dirty="0">
                <a:solidFill>
                  <a:schemeClr val="tx2">
                    <a:lumMod val="75000"/>
                  </a:schemeClr>
                </a:solidFill>
              </a:rPr>
              <a:t>and time patterning of speech that </a:t>
            </a:r>
            <a:r>
              <a:rPr lang="en-US" sz="3600" dirty="0" smtClean="0">
                <a:solidFill>
                  <a:schemeClr val="tx2">
                    <a:lumMod val="75000"/>
                  </a:schemeClr>
                </a:solidFill>
              </a:rPr>
              <a:t>are </a:t>
            </a:r>
            <a:r>
              <a:rPr lang="en-US" sz="3600" dirty="0">
                <a:solidFill>
                  <a:schemeClr val="tx2">
                    <a:lumMod val="75000"/>
                  </a:schemeClr>
                </a:solidFill>
              </a:rPr>
              <a:t>inappropriate for the individual’s age and language skills, and persist over </a:t>
            </a:r>
            <a:r>
              <a:rPr lang="en-US" sz="3600" dirty="0" smtClean="0">
                <a:solidFill>
                  <a:schemeClr val="tx2">
                    <a:lumMod val="75000"/>
                  </a:schemeClr>
                </a:solidFill>
              </a:rPr>
              <a:t>time.</a:t>
            </a:r>
          </a:p>
          <a:p>
            <a:r>
              <a:rPr lang="en-US" sz="3600" dirty="0" smtClean="0">
                <a:solidFill>
                  <a:schemeClr val="tx2">
                    <a:lumMod val="75000"/>
                  </a:schemeClr>
                </a:solidFill>
              </a:rPr>
              <a:t>Is an impairment </a:t>
            </a:r>
            <a:r>
              <a:rPr lang="en-US" sz="3600" dirty="0">
                <a:solidFill>
                  <a:schemeClr val="tx2">
                    <a:lumMod val="75000"/>
                  </a:schemeClr>
                </a:solidFill>
              </a:rPr>
              <a:t>in speech fluency </a:t>
            </a:r>
            <a:r>
              <a:rPr lang="en-US" sz="3600" dirty="0" smtClean="0">
                <a:solidFill>
                  <a:schemeClr val="tx2">
                    <a:lumMod val="75000"/>
                  </a:schemeClr>
                </a:solidFill>
              </a:rPr>
              <a:t>that is </a:t>
            </a:r>
            <a:r>
              <a:rPr lang="en-US" sz="3600" dirty="0">
                <a:solidFill>
                  <a:schemeClr val="tx2">
                    <a:lumMod val="75000"/>
                  </a:schemeClr>
                </a:solidFill>
              </a:rPr>
              <a:t>not attributable to </a:t>
            </a:r>
            <a:r>
              <a:rPr lang="en-US" sz="3600" dirty="0" smtClean="0">
                <a:solidFill>
                  <a:schemeClr val="tx2">
                    <a:lumMod val="75000"/>
                  </a:schemeClr>
                </a:solidFill>
              </a:rPr>
              <a:t>another </a:t>
            </a:r>
            <a:r>
              <a:rPr lang="en-US" sz="3600" dirty="0">
                <a:solidFill>
                  <a:schemeClr val="tx2">
                    <a:lumMod val="75000"/>
                  </a:schemeClr>
                </a:solidFill>
              </a:rPr>
              <a:t>developmental disorder, </a:t>
            </a:r>
            <a:r>
              <a:rPr lang="en-US" sz="3600" dirty="0" smtClean="0">
                <a:solidFill>
                  <a:schemeClr val="tx2">
                    <a:lumMod val="75000"/>
                  </a:schemeClr>
                </a:solidFill>
              </a:rPr>
              <a:t>a mental disorder, or a medical condition (like stroke). </a:t>
            </a:r>
          </a:p>
          <a:p>
            <a:r>
              <a:rPr lang="en-US" sz="3600" dirty="0" smtClean="0">
                <a:solidFill>
                  <a:schemeClr val="tx2">
                    <a:lumMod val="75000"/>
                  </a:schemeClr>
                </a:solidFill>
              </a:rPr>
              <a:t>The </a:t>
            </a:r>
            <a:r>
              <a:rPr lang="en-US" sz="3600" dirty="0">
                <a:solidFill>
                  <a:schemeClr val="tx2">
                    <a:lumMod val="75000"/>
                  </a:schemeClr>
                </a:solidFill>
              </a:rPr>
              <a:t>onset of symptoms is usually in the early developmental </a:t>
            </a:r>
            <a:r>
              <a:rPr lang="en-US" sz="3600" dirty="0" smtClean="0">
                <a:solidFill>
                  <a:schemeClr val="tx2">
                    <a:lumMod val="75000"/>
                  </a:schemeClr>
                </a:solidFill>
              </a:rPr>
              <a:t>period (i.e., prior to the age 5).</a:t>
            </a:r>
            <a:endParaRPr lang="en-US" sz="3600" dirty="0">
              <a:solidFill>
                <a:schemeClr val="tx2">
                  <a:lumMod val="75000"/>
                </a:schemeClr>
              </a:solidFill>
            </a:endParaRPr>
          </a:p>
          <a:p>
            <a:r>
              <a:rPr lang="en-US" sz="3600" dirty="0">
                <a:solidFill>
                  <a:schemeClr val="tx2">
                    <a:lumMod val="75000"/>
                  </a:schemeClr>
                </a:solidFill>
              </a:rPr>
              <a:t>T</a:t>
            </a:r>
            <a:r>
              <a:rPr lang="en-US" sz="3600" dirty="0" smtClean="0">
                <a:solidFill>
                  <a:schemeClr val="tx2">
                    <a:lumMod val="75000"/>
                  </a:schemeClr>
                </a:solidFill>
              </a:rPr>
              <a:t>he </a:t>
            </a:r>
            <a:r>
              <a:rPr lang="en-US" sz="3600" dirty="0">
                <a:solidFill>
                  <a:schemeClr val="tx2">
                    <a:lumMod val="75000"/>
                  </a:schemeClr>
                </a:solidFill>
              </a:rPr>
              <a:t>disturbance [in speech fluency] causes anxiety about </a:t>
            </a:r>
            <a:r>
              <a:rPr lang="en-US" sz="3600" dirty="0" smtClean="0">
                <a:solidFill>
                  <a:schemeClr val="tx2">
                    <a:lumMod val="75000"/>
                  </a:schemeClr>
                </a:solidFill>
              </a:rPr>
              <a:t>speaking, limitations </a:t>
            </a:r>
            <a:r>
              <a:rPr lang="en-US" sz="3600" dirty="0">
                <a:solidFill>
                  <a:schemeClr val="tx2">
                    <a:lumMod val="75000"/>
                  </a:schemeClr>
                </a:solidFill>
              </a:rPr>
              <a:t>in </a:t>
            </a:r>
            <a:r>
              <a:rPr lang="en-US" sz="3600" dirty="0" smtClean="0">
                <a:solidFill>
                  <a:schemeClr val="tx2">
                    <a:lumMod val="75000"/>
                  </a:schemeClr>
                </a:solidFill>
              </a:rPr>
              <a:t>effective communication</a:t>
            </a:r>
            <a:r>
              <a:rPr lang="en-US" sz="3600" dirty="0">
                <a:solidFill>
                  <a:schemeClr val="tx2">
                    <a:lumMod val="75000"/>
                  </a:schemeClr>
                </a:solidFill>
              </a:rPr>
              <a:t>, social participation, and </a:t>
            </a:r>
            <a:r>
              <a:rPr lang="en-US" sz="3600" dirty="0" smtClean="0">
                <a:solidFill>
                  <a:schemeClr val="tx2">
                    <a:lumMod val="75000"/>
                  </a:schemeClr>
                </a:solidFill>
              </a:rPr>
              <a:t>academic performance </a:t>
            </a:r>
            <a:r>
              <a:rPr lang="en-US" sz="3600" b="1" dirty="0">
                <a:solidFill>
                  <a:schemeClr val="tx2">
                    <a:lumMod val="75000"/>
                  </a:schemeClr>
                </a:solidFill>
              </a:rPr>
              <a:t>or </a:t>
            </a:r>
            <a:r>
              <a:rPr lang="en-US" sz="3600" dirty="0">
                <a:solidFill>
                  <a:schemeClr val="tx2">
                    <a:lumMod val="75000"/>
                  </a:schemeClr>
                </a:solidFill>
              </a:rPr>
              <a:t>occupational performance </a:t>
            </a:r>
            <a:r>
              <a:rPr lang="en-US" sz="2200" dirty="0" smtClean="0">
                <a:solidFill>
                  <a:schemeClr val="tx2">
                    <a:lumMod val="75000"/>
                  </a:schemeClr>
                </a:solidFill>
              </a:rPr>
              <a:t>(APA , 2013, pp. 45-46).</a:t>
            </a:r>
          </a:p>
        </p:txBody>
      </p:sp>
    </p:spTree>
    <p:extLst>
      <p:ext uri="{BB962C8B-B14F-4D97-AF65-F5344CB8AC3E}">
        <p14:creationId xmlns:p14="http://schemas.microsoft.com/office/powerpoint/2010/main" val="846219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239000" cy="990599"/>
          </a:xfrm>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Symptoms</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Subtitle 2"/>
          <p:cNvSpPr>
            <a:spLocks noGrp="1"/>
          </p:cNvSpPr>
          <p:nvPr>
            <p:ph type="subTitle" idx="1"/>
          </p:nvPr>
        </p:nvSpPr>
        <p:spPr>
          <a:xfrm>
            <a:off x="1219200" y="914400"/>
            <a:ext cx="6934200" cy="5334000"/>
          </a:xfrm>
        </p:spPr>
        <p:txBody>
          <a:bodyPr>
            <a:normAutofit/>
          </a:bodyPr>
          <a:lstStyle/>
          <a:p>
            <a:r>
              <a:rPr lang="en-US" sz="2200" dirty="0" smtClean="0">
                <a:solidFill>
                  <a:schemeClr val="tx2">
                    <a:lumMod val="75000"/>
                  </a:schemeClr>
                </a:solidFill>
              </a:rPr>
              <a:t>The disturbances </a:t>
            </a:r>
            <a:r>
              <a:rPr lang="en-US" sz="2200" dirty="0">
                <a:solidFill>
                  <a:schemeClr val="tx2">
                    <a:lumMod val="75000"/>
                  </a:schemeClr>
                </a:solidFill>
              </a:rPr>
              <a:t>in </a:t>
            </a:r>
            <a:r>
              <a:rPr lang="en-US" sz="2200" dirty="0" smtClean="0">
                <a:solidFill>
                  <a:schemeClr val="tx2">
                    <a:lumMod val="75000"/>
                  </a:schemeClr>
                </a:solidFill>
              </a:rPr>
              <a:t>the normal </a:t>
            </a:r>
            <a:r>
              <a:rPr lang="en-US" sz="2200" dirty="0">
                <a:solidFill>
                  <a:schemeClr val="tx2">
                    <a:lumMod val="75000"/>
                  </a:schemeClr>
                </a:solidFill>
              </a:rPr>
              <a:t>fluency </a:t>
            </a:r>
            <a:r>
              <a:rPr lang="en-US" sz="2200" dirty="0" smtClean="0">
                <a:solidFill>
                  <a:schemeClr val="tx2">
                    <a:lumMod val="75000"/>
                  </a:schemeClr>
                </a:solidFill>
              </a:rPr>
              <a:t>of </a:t>
            </a:r>
            <a:r>
              <a:rPr lang="en-US" sz="2200" dirty="0">
                <a:solidFill>
                  <a:schemeClr val="tx2">
                    <a:lumMod val="75000"/>
                  </a:schemeClr>
                </a:solidFill>
              </a:rPr>
              <a:t>speech </a:t>
            </a:r>
            <a:r>
              <a:rPr lang="en-US" sz="2200" dirty="0" smtClean="0">
                <a:solidFill>
                  <a:schemeClr val="tx2">
                    <a:lumMod val="75000"/>
                  </a:schemeClr>
                </a:solidFill>
              </a:rPr>
              <a:t>may be characterized </a:t>
            </a:r>
            <a:r>
              <a:rPr lang="en-US" sz="2200" dirty="0">
                <a:solidFill>
                  <a:schemeClr val="tx2">
                    <a:lumMod val="75000"/>
                  </a:schemeClr>
                </a:solidFill>
              </a:rPr>
              <a:t>by one or more of the following:</a:t>
            </a:r>
          </a:p>
          <a:p>
            <a:pPr marL="342900" indent="-342900">
              <a:buFont typeface="Wingdings" panose="05000000000000000000" pitchFamily="2" charset="2"/>
              <a:buChar char="Ø"/>
            </a:pPr>
            <a:r>
              <a:rPr lang="en-US" sz="2000" dirty="0" smtClean="0">
                <a:solidFill>
                  <a:schemeClr val="tx2">
                    <a:lumMod val="75000"/>
                  </a:schemeClr>
                </a:solidFill>
              </a:rPr>
              <a:t>Sound </a:t>
            </a:r>
            <a:r>
              <a:rPr lang="en-US" sz="2000" dirty="0">
                <a:solidFill>
                  <a:schemeClr val="tx2">
                    <a:lumMod val="75000"/>
                  </a:schemeClr>
                </a:solidFill>
              </a:rPr>
              <a:t>and syllable repetitions (part-word </a:t>
            </a:r>
            <a:r>
              <a:rPr lang="en-US" sz="2000" dirty="0" smtClean="0">
                <a:solidFill>
                  <a:schemeClr val="tx2">
                    <a:lumMod val="75000"/>
                  </a:schemeClr>
                </a:solidFill>
              </a:rPr>
              <a:t>repetitions):</a:t>
            </a:r>
          </a:p>
          <a:p>
            <a:pPr lvl="1" algn="l"/>
            <a:r>
              <a:rPr lang="en-US" sz="2000" dirty="0" smtClean="0">
                <a:solidFill>
                  <a:schemeClr val="tx2">
                    <a:lumMod val="75000"/>
                  </a:schemeClr>
                </a:solidFill>
              </a:rPr>
              <a:t> </a:t>
            </a:r>
            <a:r>
              <a:rPr lang="en-US" sz="2000" b="1" dirty="0" smtClean="0">
                <a:solidFill>
                  <a:schemeClr val="tx2">
                    <a:lumMod val="75000"/>
                  </a:schemeClr>
                </a:solidFill>
              </a:rPr>
              <a:t>“</a:t>
            </a:r>
            <a:r>
              <a:rPr lang="en-US" sz="2000" b="1" dirty="0" err="1" smtClean="0">
                <a:solidFill>
                  <a:schemeClr val="tx2">
                    <a:lumMod val="75000"/>
                  </a:schemeClr>
                </a:solidFill>
              </a:rPr>
              <a:t>ba</a:t>
            </a:r>
            <a:r>
              <a:rPr lang="en-US" sz="2000" b="1" dirty="0" smtClean="0">
                <a:solidFill>
                  <a:schemeClr val="tx2">
                    <a:lumMod val="75000"/>
                  </a:schemeClr>
                </a:solidFill>
              </a:rPr>
              <a:t> </a:t>
            </a:r>
            <a:r>
              <a:rPr lang="en-US" sz="2000" b="1" dirty="0">
                <a:solidFill>
                  <a:schemeClr val="tx2">
                    <a:lumMod val="75000"/>
                  </a:schemeClr>
                </a:solidFill>
              </a:rPr>
              <a:t>– </a:t>
            </a:r>
            <a:r>
              <a:rPr lang="en-US" sz="2000" b="1" dirty="0" err="1" smtClean="0">
                <a:solidFill>
                  <a:schemeClr val="tx2">
                    <a:lumMod val="75000"/>
                  </a:schemeClr>
                </a:solidFill>
              </a:rPr>
              <a:t>ba</a:t>
            </a:r>
            <a:r>
              <a:rPr lang="en-US" sz="2000" b="1" dirty="0" smtClean="0">
                <a:solidFill>
                  <a:schemeClr val="tx2">
                    <a:lumMod val="75000"/>
                  </a:schemeClr>
                </a:solidFill>
              </a:rPr>
              <a:t> — baby”</a:t>
            </a:r>
            <a:endParaRPr lang="en-US" sz="2000" b="1" dirty="0">
              <a:solidFill>
                <a:schemeClr val="tx2">
                  <a:lumMod val="75000"/>
                </a:schemeClr>
              </a:solidFill>
            </a:endParaRPr>
          </a:p>
          <a:p>
            <a:pPr marL="800100" lvl="1" indent="-342900" algn="l">
              <a:buFont typeface="Wingdings" panose="05000000000000000000" pitchFamily="2" charset="2"/>
              <a:buChar char="Ø"/>
            </a:pPr>
            <a:r>
              <a:rPr lang="en-US" sz="2000" dirty="0">
                <a:solidFill>
                  <a:schemeClr val="tx2">
                    <a:lumMod val="75000"/>
                  </a:schemeClr>
                </a:solidFill>
              </a:rPr>
              <a:t>Sound </a:t>
            </a:r>
            <a:r>
              <a:rPr lang="en-US" sz="2000" dirty="0" smtClean="0">
                <a:solidFill>
                  <a:schemeClr val="tx2">
                    <a:lumMod val="75000"/>
                  </a:schemeClr>
                </a:solidFill>
              </a:rPr>
              <a:t>prolongations: </a:t>
            </a:r>
            <a:r>
              <a:rPr lang="en-US" sz="2000" b="1" dirty="0" smtClean="0">
                <a:solidFill>
                  <a:schemeClr val="tx2">
                    <a:lumMod val="75000"/>
                  </a:schemeClr>
                </a:solidFill>
              </a:rPr>
              <a:t>“S</a:t>
            </a:r>
            <a:r>
              <a:rPr lang="en-US" sz="2000" b="1" dirty="0">
                <a:solidFill>
                  <a:schemeClr val="tx2">
                    <a:lumMod val="75000"/>
                  </a:schemeClr>
                </a:solidFill>
              </a:rPr>
              <a:t>&gt;&gt;&gt;&gt;</a:t>
            </a:r>
            <a:r>
              <a:rPr lang="en-US" sz="2000" b="1" dirty="0" smtClean="0">
                <a:solidFill>
                  <a:schemeClr val="tx2">
                    <a:lumMod val="75000"/>
                  </a:schemeClr>
                </a:solidFill>
              </a:rPr>
              <a:t>sometimes”</a:t>
            </a:r>
            <a:endParaRPr lang="en-US" sz="2000" b="1" dirty="0">
              <a:solidFill>
                <a:schemeClr val="tx2">
                  <a:lumMod val="75000"/>
                </a:schemeClr>
              </a:solidFill>
            </a:endParaRPr>
          </a:p>
          <a:p>
            <a:pPr marL="800100" lvl="1" indent="-342900" algn="l">
              <a:buFont typeface="Wingdings" panose="05000000000000000000" pitchFamily="2" charset="2"/>
              <a:buChar char="Ø"/>
            </a:pPr>
            <a:r>
              <a:rPr lang="en-US" sz="2000" dirty="0">
                <a:solidFill>
                  <a:schemeClr val="tx2">
                    <a:lumMod val="75000"/>
                  </a:schemeClr>
                </a:solidFill>
              </a:rPr>
              <a:t>Broken words (pauses within a </a:t>
            </a:r>
            <a:r>
              <a:rPr lang="en-US" sz="2000" dirty="0" smtClean="0">
                <a:solidFill>
                  <a:schemeClr val="tx2">
                    <a:lumMod val="75000"/>
                  </a:schemeClr>
                </a:solidFill>
              </a:rPr>
              <a:t>word): </a:t>
            </a:r>
            <a:r>
              <a:rPr lang="en-US" sz="2000" b="1" dirty="0" smtClean="0">
                <a:solidFill>
                  <a:schemeClr val="tx2">
                    <a:lumMod val="75000"/>
                  </a:schemeClr>
                </a:solidFill>
              </a:rPr>
              <a:t>“Ta </a:t>
            </a:r>
            <a:r>
              <a:rPr lang="en-US" sz="2000" b="1" dirty="0">
                <a:solidFill>
                  <a:schemeClr val="tx2">
                    <a:lumMod val="75000"/>
                  </a:schemeClr>
                </a:solidFill>
              </a:rPr>
              <a:t>– </a:t>
            </a:r>
            <a:r>
              <a:rPr lang="en-US" sz="2000" b="1" dirty="0" smtClean="0">
                <a:solidFill>
                  <a:schemeClr val="tx2">
                    <a:lumMod val="75000"/>
                  </a:schemeClr>
                </a:solidFill>
              </a:rPr>
              <a:t>table”</a:t>
            </a:r>
            <a:endParaRPr lang="en-US" sz="2000" b="1" dirty="0">
              <a:solidFill>
                <a:schemeClr val="tx2">
                  <a:lumMod val="75000"/>
                </a:schemeClr>
              </a:solidFill>
            </a:endParaRPr>
          </a:p>
          <a:p>
            <a:pPr marL="800100" lvl="1" indent="-342900" algn="l">
              <a:buFont typeface="Wingdings" panose="05000000000000000000" pitchFamily="2" charset="2"/>
              <a:buChar char="Ø"/>
            </a:pPr>
            <a:r>
              <a:rPr lang="en-US" sz="2000" dirty="0">
                <a:solidFill>
                  <a:schemeClr val="tx2">
                    <a:lumMod val="75000"/>
                  </a:schemeClr>
                </a:solidFill>
              </a:rPr>
              <a:t>Audible or silent blocking (filled or unfilled pauses </a:t>
            </a:r>
            <a:endParaRPr lang="en-US" sz="2000" dirty="0" smtClean="0">
              <a:solidFill>
                <a:schemeClr val="tx2">
                  <a:lumMod val="75000"/>
                </a:schemeClr>
              </a:solidFill>
            </a:endParaRPr>
          </a:p>
          <a:p>
            <a:pPr lvl="1" algn="l"/>
            <a:r>
              <a:rPr lang="en-US" sz="2000" dirty="0" smtClean="0">
                <a:solidFill>
                  <a:schemeClr val="tx2">
                    <a:lumMod val="75000"/>
                  </a:schemeClr>
                </a:solidFill>
              </a:rPr>
              <a:t>in speech): </a:t>
            </a:r>
            <a:r>
              <a:rPr lang="en-US" sz="2000" b="1" dirty="0" smtClean="0">
                <a:solidFill>
                  <a:schemeClr val="tx2">
                    <a:lumMod val="75000"/>
                  </a:schemeClr>
                </a:solidFill>
              </a:rPr>
              <a:t>“I </a:t>
            </a:r>
            <a:r>
              <a:rPr lang="en-US" sz="2000" b="1" dirty="0">
                <a:solidFill>
                  <a:schemeClr val="tx2">
                    <a:lumMod val="75000"/>
                  </a:schemeClr>
                </a:solidFill>
              </a:rPr>
              <a:t>like to – </a:t>
            </a:r>
            <a:r>
              <a:rPr lang="en-US" sz="2000" b="1" dirty="0" smtClean="0">
                <a:solidFill>
                  <a:schemeClr val="tx2">
                    <a:lumMod val="75000"/>
                  </a:schemeClr>
                </a:solidFill>
              </a:rPr>
              <a:t>go home”</a:t>
            </a:r>
            <a:endParaRPr lang="en-US" sz="2000" b="1" dirty="0">
              <a:solidFill>
                <a:schemeClr val="tx2">
                  <a:lumMod val="75000"/>
                </a:schemeClr>
              </a:solidFill>
            </a:endParaRPr>
          </a:p>
          <a:p>
            <a:pPr marL="800100" lvl="1" indent="-342900" algn="l">
              <a:buFont typeface="Wingdings" panose="05000000000000000000" pitchFamily="2" charset="2"/>
              <a:buChar char="Ø"/>
            </a:pPr>
            <a:r>
              <a:rPr lang="en-US" sz="2000" dirty="0">
                <a:solidFill>
                  <a:schemeClr val="tx2">
                    <a:lumMod val="75000"/>
                  </a:schemeClr>
                </a:solidFill>
              </a:rPr>
              <a:t>Monosyllabic whole-word repetitions: </a:t>
            </a:r>
            <a:r>
              <a:rPr lang="en-US" sz="2000" b="1" dirty="0">
                <a:solidFill>
                  <a:schemeClr val="tx2">
                    <a:lumMod val="75000"/>
                  </a:schemeClr>
                </a:solidFill>
              </a:rPr>
              <a:t>“I-I-I see him”</a:t>
            </a:r>
          </a:p>
          <a:p>
            <a:pPr marL="800100" lvl="1" indent="-342900" algn="l">
              <a:buFont typeface="Wingdings" panose="05000000000000000000" pitchFamily="2" charset="2"/>
              <a:buChar char="Ø"/>
            </a:pPr>
            <a:r>
              <a:rPr lang="en-US" sz="2000" dirty="0" smtClean="0">
                <a:solidFill>
                  <a:schemeClr val="tx2">
                    <a:lumMod val="75000"/>
                  </a:schemeClr>
                </a:solidFill>
              </a:rPr>
              <a:t>Circumlocutions </a:t>
            </a:r>
            <a:r>
              <a:rPr lang="en-US" sz="2000" dirty="0">
                <a:solidFill>
                  <a:schemeClr val="tx2">
                    <a:lumMod val="75000"/>
                  </a:schemeClr>
                </a:solidFill>
              </a:rPr>
              <a:t>(word substitutions </a:t>
            </a:r>
            <a:r>
              <a:rPr lang="en-US" sz="2000" b="1" dirty="0">
                <a:solidFill>
                  <a:schemeClr val="tx2">
                    <a:lumMod val="75000"/>
                  </a:schemeClr>
                </a:solidFill>
              </a:rPr>
              <a:t>to avoid a problematic word</a:t>
            </a:r>
            <a:r>
              <a:rPr lang="en-US" sz="2000" dirty="0" smtClean="0">
                <a:solidFill>
                  <a:schemeClr val="tx2">
                    <a:lumMod val="75000"/>
                  </a:schemeClr>
                </a:solidFill>
              </a:rPr>
              <a:t>) </a:t>
            </a:r>
            <a:endParaRPr lang="en-US" sz="2000" dirty="0">
              <a:solidFill>
                <a:schemeClr val="tx2">
                  <a:lumMod val="75000"/>
                </a:schemeClr>
              </a:solidFill>
            </a:endParaRPr>
          </a:p>
          <a:p>
            <a:pPr marL="800100" lvl="1" indent="-342900" algn="l">
              <a:buFont typeface="Wingdings" panose="05000000000000000000" pitchFamily="2" charset="2"/>
              <a:buChar char="Ø"/>
            </a:pPr>
            <a:r>
              <a:rPr lang="en-US" sz="2000" dirty="0">
                <a:solidFill>
                  <a:schemeClr val="tx2">
                    <a:lumMod val="75000"/>
                  </a:schemeClr>
                </a:solidFill>
              </a:rPr>
              <a:t>Words pronounced with an excess of physical </a:t>
            </a:r>
            <a:r>
              <a:rPr lang="en-US" sz="2000" b="1" dirty="0">
                <a:solidFill>
                  <a:schemeClr val="tx2">
                    <a:lumMod val="75000"/>
                  </a:schemeClr>
                </a:solidFill>
              </a:rPr>
              <a:t>tension</a:t>
            </a:r>
          </a:p>
          <a:p>
            <a:pPr lvl="1" algn="l"/>
            <a:r>
              <a:rPr lang="en-US" sz="1400" dirty="0" smtClean="0">
                <a:solidFill>
                  <a:schemeClr val="tx2">
                    <a:lumMod val="75000"/>
                  </a:schemeClr>
                </a:solidFill>
              </a:rPr>
              <a:t>(APA, 2013, pp. 45-46; Weis, 2013, p. 151)</a:t>
            </a:r>
            <a:endParaRPr lang="en-US" sz="1400" dirty="0">
              <a:solidFill>
                <a:schemeClr val="tx2">
                  <a:lumMod val="75000"/>
                </a:schemeClr>
              </a:solidFill>
            </a:endParaRPr>
          </a:p>
          <a:p>
            <a:endParaRPr lang="en-US" sz="2200" dirty="0">
              <a:solidFill>
                <a:schemeClr val="tx2">
                  <a:lumMod val="75000"/>
                </a:schemeClr>
              </a:solidFill>
            </a:endParaRPr>
          </a:p>
        </p:txBody>
      </p:sp>
    </p:spTree>
    <p:extLst>
      <p:ext uri="{BB962C8B-B14F-4D97-AF65-F5344CB8AC3E}">
        <p14:creationId xmlns:p14="http://schemas.microsoft.com/office/powerpoint/2010/main" val="810878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Eligibility for Services:</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676400" y="1295401"/>
            <a:ext cx="6019800" cy="4876800"/>
          </a:xfrm>
        </p:spPr>
        <p:txBody>
          <a:bodyPr>
            <a:normAutofit fontScale="77500" lnSpcReduction="20000"/>
          </a:bodyPr>
          <a:lstStyle/>
          <a:p>
            <a:pPr>
              <a:lnSpc>
                <a:spcPct val="120000"/>
              </a:lnSpc>
            </a:pPr>
            <a:r>
              <a:rPr lang="en-US" dirty="0">
                <a:solidFill>
                  <a:schemeClr val="tx2">
                    <a:lumMod val="75000"/>
                  </a:schemeClr>
                </a:solidFill>
              </a:rPr>
              <a:t>A child who stutters may be eligible to receive </a:t>
            </a:r>
            <a:r>
              <a:rPr lang="en-US" dirty="0" smtClean="0">
                <a:solidFill>
                  <a:schemeClr val="accent1">
                    <a:lumMod val="60000"/>
                    <a:lumOff val="40000"/>
                  </a:schemeClr>
                </a:solidFill>
              </a:rPr>
              <a:t>speech </a:t>
            </a:r>
            <a:r>
              <a:rPr lang="en-US" dirty="0">
                <a:solidFill>
                  <a:schemeClr val="accent1">
                    <a:lumMod val="60000"/>
                    <a:lumOff val="40000"/>
                  </a:schemeClr>
                </a:solidFill>
              </a:rPr>
              <a:t>therapy </a:t>
            </a:r>
            <a:r>
              <a:rPr lang="en-US" dirty="0">
                <a:solidFill>
                  <a:schemeClr val="tx2">
                    <a:lumMod val="75000"/>
                  </a:schemeClr>
                </a:solidFill>
              </a:rPr>
              <a:t>under a federal law, the Individuals with Disabilities Improvement Act of 2004 (IDEA, P.L. 108-446, Part 300 / A / 300.8 / c / 11 </a:t>
            </a:r>
            <a:r>
              <a:rPr lang="en-US" dirty="0" smtClean="0"/>
              <a:t>)*</a:t>
            </a:r>
          </a:p>
          <a:p>
            <a:pPr>
              <a:lnSpc>
                <a:spcPct val="120000"/>
              </a:lnSpc>
            </a:pPr>
            <a:r>
              <a:rPr lang="en-US" dirty="0" smtClean="0"/>
              <a:t>IDEA’s </a:t>
            </a:r>
            <a:r>
              <a:rPr lang="en-US" dirty="0"/>
              <a:t>definition of a Speech-Language Impairment includes communication disorders, </a:t>
            </a:r>
            <a:r>
              <a:rPr lang="en-US" dirty="0" smtClean="0"/>
              <a:t>such as </a:t>
            </a:r>
            <a:r>
              <a:rPr lang="en-US" dirty="0" smtClean="0">
                <a:solidFill>
                  <a:schemeClr val="tx2">
                    <a:lumMod val="40000"/>
                    <a:lumOff val="60000"/>
                  </a:schemeClr>
                </a:solidFill>
              </a:rPr>
              <a:t>stuttering</a:t>
            </a:r>
            <a:r>
              <a:rPr lang="en-US" dirty="0"/>
              <a:t>, impaired articulation, language impairment, or voice impairment, “that </a:t>
            </a:r>
            <a:r>
              <a:rPr lang="en-US" dirty="0">
                <a:solidFill>
                  <a:schemeClr val="accent1">
                    <a:lumMod val="60000"/>
                    <a:lumOff val="40000"/>
                  </a:schemeClr>
                </a:solidFill>
              </a:rPr>
              <a:t>adversely affects</a:t>
            </a:r>
            <a:r>
              <a:rPr lang="en-US" dirty="0"/>
              <a:t> a child’s educational performance</a:t>
            </a:r>
            <a:r>
              <a:rPr lang="en-US" dirty="0" smtClean="0"/>
              <a:t>.”* </a:t>
            </a:r>
          </a:p>
          <a:p>
            <a:pPr marL="0" indent="0">
              <a:buNone/>
            </a:pPr>
            <a:endParaRPr lang="en-US" sz="1700" dirty="0"/>
          </a:p>
          <a:p>
            <a:pPr marL="0" indent="0">
              <a:buNone/>
            </a:pPr>
            <a:r>
              <a:rPr lang="en-US" sz="1700" dirty="0" smtClean="0"/>
              <a:t>*(U.S</a:t>
            </a:r>
            <a:r>
              <a:rPr lang="en-US" sz="1700" dirty="0"/>
              <a:t>. Department of Education </a:t>
            </a:r>
            <a:r>
              <a:rPr lang="en-US" sz="1700" dirty="0" smtClean="0"/>
              <a:t>, n</a:t>
            </a:r>
            <a:r>
              <a:rPr lang="en-US" sz="1700" dirty="0"/>
              <a:t>. d.) </a:t>
            </a:r>
          </a:p>
        </p:txBody>
      </p:sp>
    </p:spTree>
    <p:extLst>
      <p:ext uri="{BB962C8B-B14F-4D97-AF65-F5344CB8AC3E}">
        <p14:creationId xmlns:p14="http://schemas.microsoft.com/office/powerpoint/2010/main" val="173998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Early </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Identification</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r>
              <a:rPr lang="en-US" sz="32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a:r>
            <a:br>
              <a:rPr lang="en-US" sz="32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sz="3200" dirty="0"/>
          </a:p>
        </p:txBody>
      </p:sp>
      <p:sp>
        <p:nvSpPr>
          <p:cNvPr id="3" name="Content Placeholder 2"/>
          <p:cNvSpPr>
            <a:spLocks noGrp="1"/>
          </p:cNvSpPr>
          <p:nvPr>
            <p:ph idx="1"/>
          </p:nvPr>
        </p:nvSpPr>
        <p:spPr>
          <a:xfrm>
            <a:off x="990600" y="762000"/>
            <a:ext cx="7162800" cy="5486400"/>
          </a:xfrm>
        </p:spPr>
        <p:txBody>
          <a:bodyPr>
            <a:normAutofit fontScale="70000" lnSpcReduction="20000"/>
          </a:bodyPr>
          <a:lstStyle/>
          <a:p>
            <a:pPr marL="0" indent="0">
              <a:buNone/>
            </a:pPr>
            <a:r>
              <a:rPr lang="en-US" sz="2800" dirty="0">
                <a:solidFill>
                  <a:schemeClr val="tx2">
                    <a:lumMod val="75000"/>
                  </a:schemeClr>
                </a:solidFill>
              </a:rPr>
              <a:t>The following signs may help to distinguish between stuttering and developmentally appropriate disfluencies.</a:t>
            </a:r>
          </a:p>
          <a:p>
            <a:pPr marL="0" indent="0">
              <a:buNone/>
            </a:pPr>
            <a:r>
              <a:rPr lang="en-US" sz="2800" dirty="0" smtClean="0">
                <a:solidFill>
                  <a:schemeClr val="tx2">
                    <a:lumMod val="75000"/>
                  </a:schemeClr>
                </a:solidFill>
              </a:rPr>
              <a:t>Many preschool-age children demonstrate age-appropriate disfluencies, which do not </a:t>
            </a:r>
            <a:r>
              <a:rPr lang="en-US" sz="2800" dirty="0">
                <a:solidFill>
                  <a:schemeClr val="tx2">
                    <a:lumMod val="75000"/>
                  </a:schemeClr>
                </a:solidFill>
              </a:rPr>
              <a:t>appear </a:t>
            </a:r>
            <a:r>
              <a:rPr lang="en-US" sz="2800" dirty="0" smtClean="0">
                <a:solidFill>
                  <a:schemeClr val="tx2">
                    <a:lumMod val="75000"/>
                  </a:schemeClr>
                </a:solidFill>
              </a:rPr>
              <a:t>often, and may include </a:t>
            </a:r>
            <a:r>
              <a:rPr lang="en-US" sz="2800" b="1" dirty="0">
                <a:solidFill>
                  <a:schemeClr val="tx2">
                    <a:lumMod val="75000"/>
                  </a:schemeClr>
                </a:solidFill>
              </a:rPr>
              <a:t>whole word</a:t>
            </a:r>
            <a:r>
              <a:rPr lang="en-US" sz="2800" dirty="0">
                <a:solidFill>
                  <a:schemeClr val="tx2">
                    <a:lumMod val="75000"/>
                  </a:schemeClr>
                </a:solidFill>
              </a:rPr>
              <a:t> </a:t>
            </a:r>
            <a:r>
              <a:rPr lang="en-US" sz="2800" dirty="0" smtClean="0">
                <a:solidFill>
                  <a:schemeClr val="tx2">
                    <a:lumMod val="75000"/>
                  </a:schemeClr>
                </a:solidFill>
              </a:rPr>
              <a:t>repetitions, </a:t>
            </a:r>
            <a:r>
              <a:rPr lang="en-US" sz="2800" b="1" dirty="0">
                <a:solidFill>
                  <a:schemeClr val="tx2">
                    <a:lumMod val="75000"/>
                  </a:schemeClr>
                </a:solidFill>
              </a:rPr>
              <a:t>pauses</a:t>
            </a:r>
            <a:r>
              <a:rPr lang="en-US" sz="2800" dirty="0">
                <a:solidFill>
                  <a:schemeClr val="tx2">
                    <a:lumMod val="75000"/>
                  </a:schemeClr>
                </a:solidFill>
              </a:rPr>
              <a:t> in </a:t>
            </a:r>
            <a:r>
              <a:rPr lang="en-US" sz="2800" dirty="0" smtClean="0">
                <a:solidFill>
                  <a:schemeClr val="tx2">
                    <a:lumMod val="75000"/>
                  </a:schemeClr>
                </a:solidFill>
              </a:rPr>
              <a:t>speech, and </a:t>
            </a:r>
            <a:r>
              <a:rPr lang="en-US" sz="2800" b="1" dirty="0">
                <a:solidFill>
                  <a:schemeClr val="tx2">
                    <a:lumMod val="75000"/>
                  </a:schemeClr>
                </a:solidFill>
              </a:rPr>
              <a:t>relaxed</a:t>
            </a:r>
            <a:r>
              <a:rPr lang="en-US" sz="2800" dirty="0">
                <a:solidFill>
                  <a:schemeClr val="tx2">
                    <a:lumMod val="75000"/>
                  </a:schemeClr>
                </a:solidFill>
              </a:rPr>
              <a:t> hesitations</a:t>
            </a:r>
            <a:r>
              <a:rPr lang="en-US" sz="2800" dirty="0" smtClean="0">
                <a:solidFill>
                  <a:schemeClr val="tx2">
                    <a:lumMod val="75000"/>
                  </a:schemeClr>
                </a:solidFill>
              </a:rPr>
              <a:t>. </a:t>
            </a:r>
            <a:endParaRPr lang="en-US" sz="2800" dirty="0">
              <a:solidFill>
                <a:schemeClr val="tx2">
                  <a:lumMod val="75000"/>
                </a:schemeClr>
              </a:solidFill>
            </a:endParaRPr>
          </a:p>
          <a:p>
            <a:pPr marL="0" indent="0">
              <a:buNone/>
            </a:pPr>
            <a:r>
              <a:rPr lang="en-US" sz="2800" dirty="0" smtClean="0">
                <a:solidFill>
                  <a:schemeClr val="tx2">
                    <a:lumMod val="75000"/>
                  </a:schemeClr>
                </a:solidFill>
              </a:rPr>
              <a:t> “The warning signs that should alert parents and teachers are:</a:t>
            </a:r>
            <a:endParaRPr lang="en-US" sz="2800" dirty="0">
              <a:solidFill>
                <a:schemeClr val="tx2">
                  <a:lumMod val="75000"/>
                </a:schemeClr>
              </a:solidFill>
            </a:endParaRPr>
          </a:p>
          <a:p>
            <a:pPr marL="857250" lvl="1" indent="-457200">
              <a:buFont typeface="+mj-lt"/>
              <a:buAutoNum type="arabicPeriod"/>
            </a:pPr>
            <a:r>
              <a:rPr lang="en-US" dirty="0" smtClean="0">
                <a:solidFill>
                  <a:schemeClr val="tx2">
                    <a:lumMod val="75000"/>
                  </a:schemeClr>
                </a:solidFill>
              </a:rPr>
              <a:t>Frequent </a:t>
            </a:r>
            <a:r>
              <a:rPr lang="en-US" dirty="0">
                <a:solidFill>
                  <a:schemeClr val="tx2">
                    <a:lumMod val="75000"/>
                  </a:schemeClr>
                </a:solidFill>
              </a:rPr>
              <a:t>part-word </a:t>
            </a:r>
            <a:r>
              <a:rPr lang="en-US" dirty="0" smtClean="0">
                <a:solidFill>
                  <a:schemeClr val="tx2">
                    <a:lumMod val="75000"/>
                  </a:schemeClr>
                </a:solidFill>
              </a:rPr>
              <a:t>repetitions rather </a:t>
            </a:r>
            <a:r>
              <a:rPr lang="en-US" dirty="0">
                <a:solidFill>
                  <a:schemeClr val="tx2">
                    <a:lumMod val="75000"/>
                  </a:schemeClr>
                </a:solidFill>
              </a:rPr>
              <a:t>than </a:t>
            </a:r>
            <a:r>
              <a:rPr lang="en-US" dirty="0" smtClean="0">
                <a:solidFill>
                  <a:schemeClr val="tx2">
                    <a:lumMod val="75000"/>
                  </a:schemeClr>
                </a:solidFill>
              </a:rPr>
              <a:t>word  repetitions </a:t>
            </a:r>
            <a:r>
              <a:rPr lang="en-US" dirty="0">
                <a:solidFill>
                  <a:schemeClr val="tx2">
                    <a:lumMod val="75000"/>
                  </a:schemeClr>
                </a:solidFill>
              </a:rPr>
              <a:t>, </a:t>
            </a:r>
            <a:r>
              <a:rPr lang="en-US" dirty="0" smtClean="0">
                <a:solidFill>
                  <a:schemeClr val="tx2">
                    <a:lumMod val="75000"/>
                  </a:schemeClr>
                </a:solidFill>
              </a:rPr>
              <a:t>more likely </a:t>
            </a:r>
            <a:r>
              <a:rPr lang="en-US" b="1" dirty="0" smtClean="0">
                <a:solidFill>
                  <a:schemeClr val="tx2">
                    <a:lumMod val="75000"/>
                  </a:schemeClr>
                </a:solidFill>
              </a:rPr>
              <a:t>‘B-b-but’  </a:t>
            </a:r>
            <a:r>
              <a:rPr lang="en-US" dirty="0" smtClean="0">
                <a:solidFill>
                  <a:schemeClr val="tx2">
                    <a:lumMod val="75000"/>
                  </a:schemeClr>
                </a:solidFill>
              </a:rPr>
              <a:t>than ‘but, but.’</a:t>
            </a:r>
          </a:p>
          <a:p>
            <a:pPr marL="857250" lvl="1" indent="-457200">
              <a:buFont typeface="+mj-lt"/>
              <a:buAutoNum type="arabicPeriod"/>
            </a:pPr>
            <a:r>
              <a:rPr lang="en-US" dirty="0" smtClean="0">
                <a:solidFill>
                  <a:schemeClr val="tx2">
                    <a:lumMod val="75000"/>
                  </a:schemeClr>
                </a:solidFill>
              </a:rPr>
              <a:t>Repetition of a part of a word more than 2 times</a:t>
            </a:r>
          </a:p>
          <a:p>
            <a:pPr marL="857250" lvl="1" indent="-457200">
              <a:buFont typeface="+mj-lt"/>
              <a:buAutoNum type="arabicPeriod"/>
            </a:pPr>
            <a:r>
              <a:rPr lang="en-US" dirty="0" smtClean="0">
                <a:solidFill>
                  <a:schemeClr val="tx2">
                    <a:lumMod val="75000"/>
                  </a:schemeClr>
                </a:solidFill>
              </a:rPr>
              <a:t>	</a:t>
            </a:r>
            <a:r>
              <a:rPr lang="en-US" b="1" dirty="0" smtClean="0">
                <a:solidFill>
                  <a:schemeClr val="tx2">
                    <a:lumMod val="75000"/>
                  </a:schemeClr>
                </a:solidFill>
              </a:rPr>
              <a:t>‘</a:t>
            </a:r>
            <a:r>
              <a:rPr lang="en-US" b="1" dirty="0" err="1" smtClean="0">
                <a:solidFill>
                  <a:schemeClr val="tx2">
                    <a:lumMod val="75000"/>
                  </a:schemeClr>
                </a:solidFill>
              </a:rPr>
              <a:t>ba</a:t>
            </a:r>
            <a:r>
              <a:rPr lang="en-US" b="1" dirty="0" smtClean="0">
                <a:solidFill>
                  <a:schemeClr val="tx2">
                    <a:lumMod val="75000"/>
                  </a:schemeClr>
                </a:solidFill>
              </a:rPr>
              <a:t>-</a:t>
            </a:r>
            <a:r>
              <a:rPr lang="en-US" b="1" dirty="0" err="1" smtClean="0">
                <a:solidFill>
                  <a:schemeClr val="tx2">
                    <a:lumMod val="75000"/>
                  </a:schemeClr>
                </a:solidFill>
              </a:rPr>
              <a:t>ba</a:t>
            </a:r>
            <a:r>
              <a:rPr lang="en-US" b="1" dirty="0" smtClean="0">
                <a:solidFill>
                  <a:schemeClr val="tx2">
                    <a:lumMod val="75000"/>
                  </a:schemeClr>
                </a:solidFill>
              </a:rPr>
              <a:t>-</a:t>
            </a:r>
            <a:r>
              <a:rPr lang="en-US" b="1" dirty="0" err="1" smtClean="0">
                <a:solidFill>
                  <a:schemeClr val="tx2">
                    <a:lumMod val="75000"/>
                  </a:schemeClr>
                </a:solidFill>
              </a:rPr>
              <a:t>ba</a:t>
            </a:r>
            <a:r>
              <a:rPr lang="en-US" b="1" dirty="0" smtClean="0">
                <a:solidFill>
                  <a:schemeClr val="tx2">
                    <a:lumMod val="75000"/>
                  </a:schemeClr>
                </a:solidFill>
              </a:rPr>
              <a:t>-</a:t>
            </a:r>
            <a:r>
              <a:rPr lang="en-US" b="1" dirty="0" err="1" smtClean="0">
                <a:solidFill>
                  <a:schemeClr val="tx2">
                    <a:lumMod val="75000"/>
                  </a:schemeClr>
                </a:solidFill>
              </a:rPr>
              <a:t>ba</a:t>
            </a:r>
            <a:r>
              <a:rPr lang="en-US" b="1" dirty="0" smtClean="0">
                <a:solidFill>
                  <a:schemeClr val="tx2">
                    <a:lumMod val="75000"/>
                  </a:schemeClr>
                </a:solidFill>
              </a:rPr>
              <a:t>-ball.’ </a:t>
            </a:r>
            <a:endParaRPr lang="en-US" b="1" dirty="0">
              <a:solidFill>
                <a:schemeClr val="tx2">
                  <a:lumMod val="75000"/>
                </a:schemeClr>
              </a:solidFill>
            </a:endParaRPr>
          </a:p>
          <a:p>
            <a:pPr marL="857250" lvl="1" indent="-457200">
              <a:buFont typeface="+mj-lt"/>
              <a:buAutoNum type="arabicPeriod"/>
            </a:pPr>
            <a:r>
              <a:rPr lang="en-US" dirty="0" smtClean="0">
                <a:solidFill>
                  <a:schemeClr val="tx2">
                    <a:lumMod val="75000"/>
                  </a:schemeClr>
                </a:solidFill>
              </a:rPr>
              <a:t>Repetitions having an irregular rhythm </a:t>
            </a:r>
            <a:r>
              <a:rPr lang="en-US" b="1" dirty="0" smtClean="0">
                <a:solidFill>
                  <a:schemeClr val="tx2">
                    <a:lumMod val="75000"/>
                  </a:schemeClr>
                </a:solidFill>
              </a:rPr>
              <a:t>‘b-</a:t>
            </a:r>
            <a:r>
              <a:rPr lang="en-US" b="1" dirty="0" err="1" smtClean="0">
                <a:solidFill>
                  <a:schemeClr val="tx2">
                    <a:lumMod val="75000"/>
                  </a:schemeClr>
                </a:solidFill>
              </a:rPr>
              <a:t>ba</a:t>
            </a:r>
            <a:r>
              <a:rPr lang="en-US" b="1" dirty="0" smtClean="0">
                <a:solidFill>
                  <a:schemeClr val="tx2">
                    <a:lumMod val="75000"/>
                  </a:schemeClr>
                </a:solidFill>
              </a:rPr>
              <a:t>--b-ball.’</a:t>
            </a:r>
            <a:r>
              <a:rPr lang="en-US" dirty="0" smtClean="0">
                <a:solidFill>
                  <a:schemeClr val="tx2">
                    <a:lumMod val="75000"/>
                  </a:schemeClr>
                </a:solidFill>
              </a:rPr>
              <a:t> </a:t>
            </a:r>
          </a:p>
          <a:p>
            <a:pPr marL="857250" lvl="1" indent="-457200">
              <a:buFont typeface="+mj-lt"/>
              <a:buAutoNum type="arabicPeriod"/>
            </a:pPr>
            <a:r>
              <a:rPr lang="en-US" dirty="0" smtClean="0">
                <a:solidFill>
                  <a:schemeClr val="tx2">
                    <a:lumMod val="75000"/>
                  </a:schemeClr>
                </a:solidFill>
              </a:rPr>
              <a:t>A sound held longer than normal (more than 1 second) </a:t>
            </a:r>
            <a:r>
              <a:rPr lang="en-US" b="1" dirty="0" smtClean="0">
                <a:solidFill>
                  <a:schemeClr val="tx2">
                    <a:lumMod val="75000"/>
                  </a:schemeClr>
                </a:solidFill>
              </a:rPr>
              <a:t>‘</a:t>
            </a:r>
            <a:r>
              <a:rPr lang="en-US" b="1" dirty="0" err="1" smtClean="0">
                <a:solidFill>
                  <a:schemeClr val="tx2">
                    <a:lumMod val="75000"/>
                  </a:schemeClr>
                </a:solidFill>
              </a:rPr>
              <a:t>Mmmmmy</a:t>
            </a:r>
            <a:r>
              <a:rPr lang="en-US" b="1" dirty="0" smtClean="0">
                <a:solidFill>
                  <a:schemeClr val="tx2">
                    <a:lumMod val="75000"/>
                  </a:schemeClr>
                </a:solidFill>
              </a:rPr>
              <a:t> ball.’ </a:t>
            </a:r>
            <a:endParaRPr lang="en-US" b="1" dirty="0">
              <a:solidFill>
                <a:schemeClr val="tx2">
                  <a:lumMod val="75000"/>
                </a:schemeClr>
              </a:solidFill>
            </a:endParaRPr>
          </a:p>
          <a:p>
            <a:pPr marL="857250" lvl="1" indent="-457200">
              <a:buFont typeface="+mj-lt"/>
              <a:buAutoNum type="arabicPeriod"/>
            </a:pPr>
            <a:r>
              <a:rPr lang="en-US" dirty="0" smtClean="0">
                <a:solidFill>
                  <a:schemeClr val="tx2">
                    <a:lumMod val="75000"/>
                  </a:schemeClr>
                </a:solidFill>
              </a:rPr>
              <a:t>Excessive </a:t>
            </a:r>
            <a:r>
              <a:rPr lang="en-US" b="1" dirty="0" smtClean="0">
                <a:solidFill>
                  <a:schemeClr val="tx2">
                    <a:lumMod val="75000"/>
                  </a:schemeClr>
                </a:solidFill>
              </a:rPr>
              <a:t>tension</a:t>
            </a:r>
            <a:r>
              <a:rPr lang="en-US" dirty="0" smtClean="0">
                <a:solidFill>
                  <a:schemeClr val="tx2">
                    <a:lumMod val="75000"/>
                  </a:schemeClr>
                </a:solidFill>
              </a:rPr>
              <a:t> in the speech muscles (in the neck and face). </a:t>
            </a:r>
          </a:p>
          <a:p>
            <a:pPr marL="857250" lvl="1" indent="-457200">
              <a:buFont typeface="+mj-lt"/>
              <a:buAutoNum type="arabicPeriod"/>
            </a:pPr>
            <a:r>
              <a:rPr lang="en-US" dirty="0" smtClean="0">
                <a:solidFill>
                  <a:schemeClr val="tx2">
                    <a:lumMod val="75000"/>
                  </a:schemeClr>
                </a:solidFill>
              </a:rPr>
              <a:t>Fear of speaking in public.” *</a:t>
            </a:r>
          </a:p>
          <a:p>
            <a:pPr marL="400050" lvl="1" indent="0">
              <a:buNone/>
            </a:pPr>
            <a:endParaRPr lang="en-US" sz="1800" dirty="0" smtClean="0">
              <a:solidFill>
                <a:schemeClr val="tx2">
                  <a:lumMod val="75000"/>
                </a:schemeClr>
              </a:solidFill>
            </a:endParaRPr>
          </a:p>
          <a:p>
            <a:pPr marL="857250" lvl="1" indent="-457200">
              <a:buFont typeface="+mj-lt"/>
              <a:buAutoNum type="arabicPeriod"/>
            </a:pPr>
            <a:endParaRPr lang="en-US" sz="1800" dirty="0" smtClean="0">
              <a:solidFill>
                <a:schemeClr val="tx2">
                  <a:lumMod val="75000"/>
                </a:schemeClr>
              </a:solidFill>
            </a:endParaRPr>
          </a:p>
          <a:p>
            <a:pPr marL="400050" lvl="1" indent="0">
              <a:buNone/>
            </a:pPr>
            <a:r>
              <a:rPr lang="en-US" sz="1800" dirty="0">
                <a:solidFill>
                  <a:schemeClr val="tx2">
                    <a:lumMod val="75000"/>
                  </a:schemeClr>
                </a:solidFill>
              </a:rPr>
              <a:t>*</a:t>
            </a:r>
            <a:r>
              <a:rPr lang="es-ES" sz="1800" dirty="0" smtClean="0">
                <a:solidFill>
                  <a:schemeClr val="tx2">
                    <a:lumMod val="75000"/>
                  </a:schemeClr>
                </a:solidFill>
              </a:rPr>
              <a:t>(</a:t>
            </a:r>
            <a:r>
              <a:rPr lang="es-ES" sz="1800" dirty="0" err="1" smtClean="0">
                <a:solidFill>
                  <a:schemeClr val="tx2">
                    <a:lumMod val="75000"/>
                  </a:schemeClr>
                </a:solidFill>
              </a:rPr>
              <a:t>Haynes</a:t>
            </a:r>
            <a:r>
              <a:rPr lang="es-ES" sz="1800" dirty="0" smtClean="0">
                <a:solidFill>
                  <a:schemeClr val="tx2">
                    <a:lumMod val="75000"/>
                  </a:schemeClr>
                </a:solidFill>
              </a:rPr>
              <a:t>, </a:t>
            </a:r>
            <a:r>
              <a:rPr lang="es-ES" sz="1800" dirty="0">
                <a:solidFill>
                  <a:schemeClr val="tx2">
                    <a:lumMod val="75000"/>
                  </a:schemeClr>
                </a:solidFill>
              </a:rPr>
              <a:t>Moran</a:t>
            </a:r>
            <a:r>
              <a:rPr lang="es-ES" sz="1800" dirty="0" smtClean="0">
                <a:solidFill>
                  <a:schemeClr val="tx2">
                    <a:lumMod val="75000"/>
                  </a:schemeClr>
                </a:solidFill>
              </a:rPr>
              <a:t>, &amp; </a:t>
            </a:r>
            <a:r>
              <a:rPr lang="es-ES" sz="1800" dirty="0" err="1" smtClean="0">
                <a:solidFill>
                  <a:schemeClr val="tx2">
                    <a:lumMod val="75000"/>
                  </a:schemeClr>
                </a:solidFill>
              </a:rPr>
              <a:t>Pindzola</a:t>
            </a:r>
            <a:r>
              <a:rPr lang="es-ES" sz="1800" dirty="0">
                <a:solidFill>
                  <a:schemeClr val="tx2">
                    <a:lumMod val="75000"/>
                  </a:schemeClr>
                </a:solidFill>
              </a:rPr>
              <a:t>, </a:t>
            </a:r>
            <a:r>
              <a:rPr lang="es-ES" sz="1800" dirty="0" smtClean="0">
                <a:solidFill>
                  <a:schemeClr val="tx2">
                    <a:lumMod val="75000"/>
                  </a:schemeClr>
                </a:solidFill>
              </a:rPr>
              <a:t>2006, p 28)</a:t>
            </a:r>
            <a:endParaRPr lang="en-US" sz="1800" dirty="0" smtClean="0">
              <a:solidFill>
                <a:schemeClr val="tx2">
                  <a:lumMod val="75000"/>
                </a:schemeClr>
              </a:solidFill>
            </a:endParaRPr>
          </a:p>
          <a:p>
            <a:pPr marL="400050" lvl="1" indent="0">
              <a:buNone/>
            </a:pPr>
            <a:endParaRPr lang="en-US" sz="2400" dirty="0" smtClean="0">
              <a:solidFill>
                <a:schemeClr val="tx2">
                  <a:lumMod val="75000"/>
                </a:schemeClr>
              </a:solidFill>
            </a:endParaRPr>
          </a:p>
          <a:p>
            <a:pPr marL="400050" lvl="1" indent="0">
              <a:buNone/>
            </a:pPr>
            <a:endParaRPr lang="en-US" sz="2400" dirty="0">
              <a:solidFill>
                <a:schemeClr val="tx2">
                  <a:lumMod val="75000"/>
                </a:schemeClr>
              </a:solidFill>
            </a:endParaRPr>
          </a:p>
        </p:txBody>
      </p:sp>
    </p:spTree>
    <p:extLst>
      <p:ext uri="{BB962C8B-B14F-4D97-AF65-F5344CB8AC3E}">
        <p14:creationId xmlns:p14="http://schemas.microsoft.com/office/powerpoint/2010/main" val="1451075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r>
              <a:rPr lang="en-US" sz="40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Age of Onset </a:t>
            </a:r>
            <a:r>
              <a:rPr lang="en-US" sz="4000"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and </a:t>
            </a:r>
            <a:r>
              <a:rPr lang="en-US" sz="4000"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Recovery</a:t>
            </a:r>
            <a:r>
              <a:rPr lang="en-US" sz="4000"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
            </a:r>
            <a:br>
              <a:rPr lang="en-US" sz="4000"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sz="4000" dirty="0"/>
          </a:p>
        </p:txBody>
      </p:sp>
      <p:sp>
        <p:nvSpPr>
          <p:cNvPr id="3" name="Content Placeholder 2"/>
          <p:cNvSpPr>
            <a:spLocks noGrp="1"/>
          </p:cNvSpPr>
          <p:nvPr>
            <p:ph idx="1"/>
          </p:nvPr>
        </p:nvSpPr>
        <p:spPr>
          <a:xfrm>
            <a:off x="1219200" y="990600"/>
            <a:ext cx="6553200" cy="5562600"/>
          </a:xfrm>
        </p:spPr>
        <p:txBody>
          <a:bodyPr>
            <a:normAutofit fontScale="77500" lnSpcReduction="20000"/>
          </a:bodyPr>
          <a:lstStyle/>
          <a:p>
            <a:r>
              <a:rPr lang="en-US" dirty="0" smtClean="0">
                <a:solidFill>
                  <a:schemeClr val="tx2">
                    <a:lumMod val="75000"/>
                  </a:schemeClr>
                </a:solidFill>
              </a:rPr>
              <a:t>An </a:t>
            </a:r>
            <a:r>
              <a:rPr lang="en-US" dirty="0">
                <a:solidFill>
                  <a:schemeClr val="tx2">
                    <a:lumMod val="75000"/>
                  </a:schemeClr>
                </a:solidFill>
              </a:rPr>
              <a:t>onset </a:t>
            </a:r>
            <a:r>
              <a:rPr lang="en-US" dirty="0" smtClean="0">
                <a:solidFill>
                  <a:schemeClr val="tx2">
                    <a:lumMod val="75000"/>
                  </a:schemeClr>
                </a:solidFill>
              </a:rPr>
              <a:t>of stuttering is usually between </a:t>
            </a:r>
            <a:r>
              <a:rPr lang="en-US" dirty="0">
                <a:solidFill>
                  <a:schemeClr val="tx2">
                    <a:lumMod val="75000"/>
                  </a:schemeClr>
                </a:solidFill>
              </a:rPr>
              <a:t>ages </a:t>
            </a:r>
            <a:r>
              <a:rPr lang="en-US" b="1" dirty="0">
                <a:solidFill>
                  <a:schemeClr val="tx2">
                    <a:lumMod val="75000"/>
                  </a:schemeClr>
                </a:solidFill>
              </a:rPr>
              <a:t>3 and 6 </a:t>
            </a:r>
            <a:r>
              <a:rPr lang="en-US" dirty="0">
                <a:solidFill>
                  <a:schemeClr val="tx2">
                    <a:lumMod val="75000"/>
                  </a:schemeClr>
                </a:solidFill>
              </a:rPr>
              <a:t>with almost no new cases being reported after age </a:t>
            </a:r>
            <a:r>
              <a:rPr lang="en-US" b="1" dirty="0" smtClean="0">
                <a:solidFill>
                  <a:schemeClr val="tx2">
                    <a:lumMod val="75000"/>
                  </a:schemeClr>
                </a:solidFill>
              </a:rPr>
              <a:t>12. </a:t>
            </a:r>
            <a:endParaRPr lang="en-US" b="1" dirty="0">
              <a:solidFill>
                <a:schemeClr val="tx2">
                  <a:lumMod val="75000"/>
                </a:schemeClr>
              </a:solidFill>
            </a:endParaRPr>
          </a:p>
          <a:p>
            <a:r>
              <a:rPr lang="en-US" dirty="0" smtClean="0">
                <a:solidFill>
                  <a:schemeClr val="tx2">
                    <a:lumMod val="75000"/>
                  </a:schemeClr>
                </a:solidFill>
              </a:rPr>
              <a:t>Boys </a:t>
            </a:r>
            <a:r>
              <a:rPr lang="en-US" dirty="0">
                <a:solidFill>
                  <a:schemeClr val="tx2">
                    <a:lumMod val="75000"/>
                  </a:schemeClr>
                </a:solidFill>
              </a:rPr>
              <a:t>are </a:t>
            </a:r>
            <a:r>
              <a:rPr lang="en-US" b="1" dirty="0">
                <a:solidFill>
                  <a:schemeClr val="tx2">
                    <a:lumMod val="75000"/>
                  </a:schemeClr>
                </a:solidFill>
              </a:rPr>
              <a:t>2 to 5 times </a:t>
            </a:r>
            <a:r>
              <a:rPr lang="en-US" dirty="0">
                <a:solidFill>
                  <a:schemeClr val="tx2">
                    <a:lumMod val="75000"/>
                  </a:schemeClr>
                </a:solidFill>
              </a:rPr>
              <a:t>more likely to exhibit stuttering than </a:t>
            </a:r>
            <a:r>
              <a:rPr lang="en-US" dirty="0" smtClean="0">
                <a:solidFill>
                  <a:schemeClr val="tx2">
                    <a:lumMod val="75000"/>
                  </a:schemeClr>
                </a:solidFill>
              </a:rPr>
              <a:t>girls. </a:t>
            </a:r>
            <a:endParaRPr lang="en-US" dirty="0">
              <a:solidFill>
                <a:schemeClr val="tx2">
                  <a:lumMod val="75000"/>
                </a:schemeClr>
              </a:solidFill>
            </a:endParaRPr>
          </a:p>
          <a:p>
            <a:r>
              <a:rPr lang="en-US" dirty="0">
                <a:solidFill>
                  <a:schemeClr val="tx2">
                    <a:lumMod val="75000"/>
                  </a:schemeClr>
                </a:solidFill>
              </a:rPr>
              <a:t>B</a:t>
            </a:r>
            <a:r>
              <a:rPr lang="en-US" dirty="0" smtClean="0">
                <a:solidFill>
                  <a:schemeClr val="tx2">
                    <a:lumMod val="75000"/>
                  </a:schemeClr>
                </a:solidFill>
              </a:rPr>
              <a:t>oys </a:t>
            </a:r>
            <a:r>
              <a:rPr lang="en-US" dirty="0">
                <a:solidFill>
                  <a:schemeClr val="tx2">
                    <a:lumMod val="75000"/>
                  </a:schemeClr>
                </a:solidFill>
              </a:rPr>
              <a:t>begin stuttering, on average, 5 months </a:t>
            </a:r>
            <a:endParaRPr lang="en-US" dirty="0" smtClean="0">
              <a:solidFill>
                <a:schemeClr val="tx2">
                  <a:lumMod val="75000"/>
                </a:schemeClr>
              </a:solidFill>
            </a:endParaRPr>
          </a:p>
          <a:p>
            <a:r>
              <a:rPr lang="en-US" b="1" dirty="0" smtClean="0">
                <a:solidFill>
                  <a:schemeClr val="tx2">
                    <a:lumMod val="75000"/>
                  </a:schemeClr>
                </a:solidFill>
              </a:rPr>
              <a:t>later</a:t>
            </a:r>
            <a:r>
              <a:rPr lang="en-US" dirty="0" smtClean="0">
                <a:solidFill>
                  <a:schemeClr val="tx2">
                    <a:lumMod val="75000"/>
                  </a:schemeClr>
                </a:solidFill>
              </a:rPr>
              <a:t> </a:t>
            </a:r>
            <a:r>
              <a:rPr lang="en-US" dirty="0">
                <a:solidFill>
                  <a:schemeClr val="tx2">
                    <a:lumMod val="75000"/>
                  </a:schemeClr>
                </a:solidFill>
              </a:rPr>
              <a:t>than </a:t>
            </a:r>
            <a:r>
              <a:rPr lang="en-US" dirty="0" smtClean="0">
                <a:solidFill>
                  <a:schemeClr val="tx2">
                    <a:lumMod val="75000"/>
                  </a:schemeClr>
                </a:solidFill>
              </a:rPr>
              <a:t>girls.</a:t>
            </a:r>
          </a:p>
          <a:p>
            <a:pPr marL="0" indent="0">
              <a:buNone/>
            </a:pPr>
            <a:r>
              <a:rPr lang="en-US" dirty="0" smtClean="0">
                <a:solidFill>
                  <a:schemeClr val="tx2">
                    <a:lumMod val="75000"/>
                  </a:schemeClr>
                </a:solidFill>
              </a:rPr>
              <a:t>Recovery:</a:t>
            </a:r>
          </a:p>
          <a:p>
            <a:r>
              <a:rPr lang="en-US" b="1" dirty="0">
                <a:solidFill>
                  <a:schemeClr val="tx2">
                    <a:lumMod val="75000"/>
                  </a:schemeClr>
                </a:solidFill>
              </a:rPr>
              <a:t>5% </a:t>
            </a:r>
            <a:r>
              <a:rPr lang="en-US" dirty="0">
                <a:solidFill>
                  <a:schemeClr val="tx2">
                    <a:lumMod val="75000"/>
                  </a:schemeClr>
                </a:solidFill>
              </a:rPr>
              <a:t>of preschool children are affected, but by </a:t>
            </a:r>
            <a:r>
              <a:rPr lang="en-US" dirty="0" smtClean="0">
                <a:solidFill>
                  <a:schemeClr val="tx2">
                    <a:lumMod val="75000"/>
                  </a:schemeClr>
                </a:solidFill>
              </a:rPr>
              <a:t>adolescence this </a:t>
            </a:r>
            <a:r>
              <a:rPr lang="en-US" dirty="0">
                <a:solidFill>
                  <a:schemeClr val="tx2">
                    <a:lumMod val="75000"/>
                  </a:schemeClr>
                </a:solidFill>
              </a:rPr>
              <a:t>percentage drops to </a:t>
            </a:r>
            <a:r>
              <a:rPr lang="en-US" b="1" dirty="0">
                <a:solidFill>
                  <a:schemeClr val="tx2">
                    <a:lumMod val="75000"/>
                  </a:schemeClr>
                </a:solidFill>
              </a:rPr>
              <a:t>1</a:t>
            </a:r>
            <a:r>
              <a:rPr lang="en-US" b="1" dirty="0" smtClean="0">
                <a:solidFill>
                  <a:schemeClr val="tx2">
                    <a:lumMod val="75000"/>
                  </a:schemeClr>
                </a:solidFill>
              </a:rPr>
              <a:t>%.</a:t>
            </a:r>
          </a:p>
          <a:p>
            <a:r>
              <a:rPr lang="en-US" dirty="0">
                <a:solidFill>
                  <a:schemeClr val="tx2">
                    <a:lumMod val="75000"/>
                  </a:schemeClr>
                </a:solidFill>
              </a:rPr>
              <a:t>t</a:t>
            </a:r>
            <a:r>
              <a:rPr lang="en-US" dirty="0" smtClean="0">
                <a:solidFill>
                  <a:schemeClr val="tx2">
                    <a:lumMod val="75000"/>
                  </a:schemeClr>
                </a:solidFill>
              </a:rPr>
              <a:t>he </a:t>
            </a:r>
            <a:r>
              <a:rPr lang="en-US" dirty="0">
                <a:solidFill>
                  <a:schemeClr val="tx2">
                    <a:lumMod val="75000"/>
                  </a:schemeClr>
                </a:solidFill>
              </a:rPr>
              <a:t>highest rate (70% or higher) of </a:t>
            </a:r>
            <a:r>
              <a:rPr lang="en-US" b="1" dirty="0">
                <a:solidFill>
                  <a:schemeClr val="tx2">
                    <a:lumMod val="75000"/>
                  </a:schemeClr>
                </a:solidFill>
              </a:rPr>
              <a:t>recovery </a:t>
            </a:r>
            <a:r>
              <a:rPr lang="en-US" dirty="0">
                <a:solidFill>
                  <a:schemeClr val="tx2">
                    <a:lumMod val="75000"/>
                  </a:schemeClr>
                </a:solidFill>
              </a:rPr>
              <a:t>exists during </a:t>
            </a:r>
            <a:r>
              <a:rPr lang="en-US" b="1" dirty="0">
                <a:solidFill>
                  <a:schemeClr val="tx2">
                    <a:lumMod val="75000"/>
                  </a:schemeClr>
                </a:solidFill>
              </a:rPr>
              <a:t>the first 15 months </a:t>
            </a:r>
            <a:r>
              <a:rPr lang="en-US" dirty="0" smtClean="0">
                <a:solidFill>
                  <a:schemeClr val="tx2">
                    <a:lumMod val="75000"/>
                  </a:schemeClr>
                </a:solidFill>
              </a:rPr>
              <a:t>post-onset.*</a:t>
            </a:r>
          </a:p>
          <a:p>
            <a:pPr marL="0" indent="0">
              <a:buNone/>
            </a:pPr>
            <a:endParaRPr lang="en-US" dirty="0" smtClean="0">
              <a:solidFill>
                <a:schemeClr val="tx2">
                  <a:lumMod val="75000"/>
                </a:schemeClr>
              </a:solidFill>
            </a:endParaRPr>
          </a:p>
          <a:p>
            <a:pPr marL="0" indent="0">
              <a:buNone/>
            </a:pPr>
            <a:r>
              <a:rPr lang="en-US" sz="1600" dirty="0" smtClean="0">
                <a:solidFill>
                  <a:schemeClr val="tx2">
                    <a:lumMod val="75000"/>
                  </a:schemeClr>
                </a:solidFill>
              </a:rPr>
              <a:t>*(</a:t>
            </a:r>
            <a:r>
              <a:rPr lang="en-US" sz="1600" dirty="0" err="1" smtClean="0">
                <a:solidFill>
                  <a:schemeClr val="tx2">
                    <a:lumMod val="75000"/>
                  </a:schemeClr>
                </a:solidFill>
              </a:rPr>
              <a:t>Dworzynski</a:t>
            </a:r>
            <a:r>
              <a:rPr lang="en-US" sz="1600" dirty="0">
                <a:solidFill>
                  <a:schemeClr val="tx2">
                    <a:lumMod val="75000"/>
                  </a:schemeClr>
                </a:solidFill>
              </a:rPr>
              <a:t>, at al., </a:t>
            </a:r>
            <a:r>
              <a:rPr lang="en-US" sz="1600" dirty="0" smtClean="0">
                <a:solidFill>
                  <a:schemeClr val="tx2">
                    <a:lumMod val="75000"/>
                  </a:schemeClr>
                </a:solidFill>
              </a:rPr>
              <a:t>2007)</a:t>
            </a:r>
            <a:endParaRPr lang="en-US" sz="1600" dirty="0"/>
          </a:p>
        </p:txBody>
      </p:sp>
    </p:spTree>
    <p:extLst>
      <p:ext uri="{BB962C8B-B14F-4D97-AF65-F5344CB8AC3E}">
        <p14:creationId xmlns:p14="http://schemas.microsoft.com/office/powerpoint/2010/main" val="2549794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Causes </a:t>
            </a:r>
            <a:r>
              <a:rPr lang="en-US" dirty="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and </a:t>
            </a:r>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Treatment</a:t>
            </a:r>
            <a:b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br>
            <a:endParaRPr lang="en-US" dirty="0"/>
          </a:p>
        </p:txBody>
      </p:sp>
      <p:sp>
        <p:nvSpPr>
          <p:cNvPr id="3" name="Content Placeholder 2"/>
          <p:cNvSpPr>
            <a:spLocks noGrp="1"/>
          </p:cNvSpPr>
          <p:nvPr>
            <p:ph idx="1"/>
          </p:nvPr>
        </p:nvSpPr>
        <p:spPr>
          <a:xfrm>
            <a:off x="1752600" y="1066800"/>
            <a:ext cx="6019800" cy="5334000"/>
          </a:xfrm>
        </p:spPr>
        <p:txBody>
          <a:bodyPr>
            <a:normAutofit fontScale="92500" lnSpcReduction="20000"/>
          </a:bodyPr>
          <a:lstStyle/>
          <a:p>
            <a:r>
              <a:rPr lang="en-US" dirty="0" smtClean="0">
                <a:solidFill>
                  <a:schemeClr val="tx2">
                    <a:lumMod val="75000"/>
                  </a:schemeClr>
                </a:solidFill>
              </a:rPr>
              <a:t>The exact causes of stuttering are unknown.*</a:t>
            </a:r>
          </a:p>
          <a:p>
            <a:r>
              <a:rPr lang="en-US" dirty="0" smtClean="0">
                <a:solidFill>
                  <a:schemeClr val="tx2">
                    <a:lumMod val="75000"/>
                  </a:schemeClr>
                </a:solidFill>
              </a:rPr>
              <a:t>There are strong </a:t>
            </a:r>
            <a:r>
              <a:rPr lang="en-US" dirty="0">
                <a:solidFill>
                  <a:schemeClr val="tx2">
                    <a:lumMod val="75000"/>
                  </a:schemeClr>
                </a:solidFill>
              </a:rPr>
              <a:t>genetic influences in the etiology of </a:t>
            </a:r>
            <a:r>
              <a:rPr lang="en-US" dirty="0" smtClean="0">
                <a:solidFill>
                  <a:schemeClr val="tx2">
                    <a:lumMod val="75000"/>
                  </a:schemeClr>
                </a:solidFill>
              </a:rPr>
              <a:t>stuttering (family history of disorder).**</a:t>
            </a:r>
          </a:p>
          <a:p>
            <a:r>
              <a:rPr lang="en-US" dirty="0" smtClean="0">
                <a:solidFill>
                  <a:schemeClr val="tx2">
                    <a:lumMod val="75000"/>
                  </a:schemeClr>
                </a:solidFill>
              </a:rPr>
              <a:t>No </a:t>
            </a:r>
            <a:r>
              <a:rPr lang="en-US" dirty="0">
                <a:solidFill>
                  <a:schemeClr val="tx2">
                    <a:lumMod val="75000"/>
                  </a:schemeClr>
                </a:solidFill>
              </a:rPr>
              <a:t>single </a:t>
            </a:r>
            <a:r>
              <a:rPr lang="en-US" dirty="0" smtClean="0">
                <a:solidFill>
                  <a:schemeClr val="tx2">
                    <a:lumMod val="75000"/>
                  </a:schemeClr>
                </a:solidFill>
              </a:rPr>
              <a:t>treatment or strategy will </a:t>
            </a:r>
            <a:r>
              <a:rPr lang="en-US" dirty="0">
                <a:solidFill>
                  <a:schemeClr val="tx2">
                    <a:lumMod val="75000"/>
                  </a:schemeClr>
                </a:solidFill>
              </a:rPr>
              <a:t>work for each and every child who </a:t>
            </a:r>
            <a:r>
              <a:rPr lang="en-US" dirty="0" smtClean="0">
                <a:solidFill>
                  <a:schemeClr val="tx2">
                    <a:lumMod val="75000"/>
                  </a:schemeClr>
                </a:solidFill>
              </a:rPr>
              <a:t>stutters** </a:t>
            </a:r>
          </a:p>
          <a:p>
            <a:r>
              <a:rPr lang="en-US" dirty="0">
                <a:solidFill>
                  <a:schemeClr val="tx2">
                    <a:lumMod val="75000"/>
                  </a:schemeClr>
                </a:solidFill>
              </a:rPr>
              <a:t>Behavioral intervention strategies are most effective before age 8.** </a:t>
            </a:r>
          </a:p>
          <a:p>
            <a:endParaRPr lang="en-US" dirty="0" smtClean="0">
              <a:solidFill>
                <a:schemeClr val="tx2">
                  <a:lumMod val="75000"/>
                </a:schemeClr>
              </a:solidFill>
            </a:endParaRPr>
          </a:p>
          <a:p>
            <a:pPr marL="0" indent="0">
              <a:buNone/>
            </a:pPr>
            <a:r>
              <a:rPr lang="en-US" sz="1400" dirty="0" smtClean="0">
                <a:solidFill>
                  <a:schemeClr val="tx2">
                    <a:lumMod val="75000"/>
                  </a:schemeClr>
                </a:solidFill>
              </a:rPr>
              <a:t>*(Dworzynski, </a:t>
            </a:r>
            <a:r>
              <a:rPr lang="en-US" sz="1400" dirty="0">
                <a:solidFill>
                  <a:schemeClr val="tx2">
                    <a:lumMod val="75000"/>
                  </a:schemeClr>
                </a:solidFill>
              </a:rPr>
              <a:t>et al., 2007, Nye, at al., 2013, Weis, </a:t>
            </a:r>
            <a:r>
              <a:rPr lang="en-US" sz="1400" dirty="0" smtClean="0">
                <a:solidFill>
                  <a:schemeClr val="tx2">
                    <a:lumMod val="75000"/>
                  </a:schemeClr>
                </a:solidFill>
              </a:rPr>
              <a:t>2013)</a:t>
            </a:r>
            <a:endParaRPr lang="en-US" sz="1400" dirty="0">
              <a:solidFill>
                <a:schemeClr val="tx2">
                  <a:lumMod val="75000"/>
                </a:schemeClr>
              </a:solidFill>
            </a:endParaRPr>
          </a:p>
          <a:p>
            <a:pPr marL="0" indent="0">
              <a:buNone/>
            </a:pPr>
            <a:r>
              <a:rPr lang="en-US" sz="1400" dirty="0" smtClean="0">
                <a:solidFill>
                  <a:schemeClr val="tx2">
                    <a:lumMod val="75000"/>
                  </a:schemeClr>
                </a:solidFill>
              </a:rPr>
              <a:t>**(Nye</a:t>
            </a:r>
            <a:r>
              <a:rPr lang="en-US" sz="1400" dirty="0">
                <a:solidFill>
                  <a:schemeClr val="tx2">
                    <a:lumMod val="75000"/>
                  </a:schemeClr>
                </a:solidFill>
              </a:rPr>
              <a:t>, at al., 2013</a:t>
            </a:r>
            <a:r>
              <a:rPr lang="en-US" sz="1400" dirty="0" smtClean="0">
                <a:solidFill>
                  <a:schemeClr val="tx2">
                    <a:lumMod val="75000"/>
                  </a:schemeClr>
                </a:solidFill>
              </a:rPr>
              <a:t>) </a:t>
            </a:r>
            <a:endParaRPr lang="en-US" sz="1400" dirty="0">
              <a:solidFill>
                <a:schemeClr val="tx2">
                  <a:lumMod val="75000"/>
                </a:schemeClr>
              </a:solidFill>
            </a:endParaRPr>
          </a:p>
          <a:p>
            <a:pPr marL="0" indent="0">
              <a:buNone/>
            </a:pPr>
            <a:endParaRPr lang="en-US" dirty="0">
              <a:solidFill>
                <a:schemeClr val="tx2">
                  <a:lumMod val="75000"/>
                </a:schemeClr>
              </a:solidFill>
            </a:endParaRPr>
          </a:p>
        </p:txBody>
      </p:sp>
    </p:spTree>
    <p:extLst>
      <p:ext uri="{BB962C8B-B14F-4D97-AF65-F5344CB8AC3E}">
        <p14:creationId xmlns:p14="http://schemas.microsoft.com/office/powerpoint/2010/main" val="3368780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50000"/>
                  </a:schemeClr>
                </a:solidFill>
                <a:effectLst>
                  <a:outerShdw blurRad="38100" dist="38100" dir="2700000" algn="tl">
                    <a:srgbClr val="000000">
                      <a:alpha val="43137"/>
                    </a:srgbClr>
                  </a:outerShdw>
                </a:effectLst>
                <a:latin typeface="Arial Rounded MT Bold" panose="020F0704030504030204" pitchFamily="34" charset="0"/>
              </a:rPr>
              <a:t>Stuttering Stereotype</a:t>
            </a:r>
            <a:endParaRPr lang="en-US" dirty="0"/>
          </a:p>
        </p:txBody>
      </p:sp>
      <p:sp>
        <p:nvSpPr>
          <p:cNvPr id="3" name="Content Placeholder 2"/>
          <p:cNvSpPr>
            <a:spLocks noGrp="1"/>
          </p:cNvSpPr>
          <p:nvPr>
            <p:ph idx="1"/>
          </p:nvPr>
        </p:nvSpPr>
        <p:spPr>
          <a:xfrm>
            <a:off x="2133600" y="1417639"/>
            <a:ext cx="4953000" cy="4221162"/>
          </a:xfrm>
        </p:spPr>
        <p:txBody>
          <a:bodyPr>
            <a:normAutofit lnSpcReduction="10000"/>
          </a:bodyPr>
          <a:lstStyle/>
          <a:p>
            <a:r>
              <a:rPr lang="en-US" dirty="0" smtClean="0">
                <a:solidFill>
                  <a:schemeClr val="tx2">
                    <a:lumMod val="75000"/>
                  </a:schemeClr>
                </a:solidFill>
              </a:rPr>
              <a:t>Many myths and misconceptions about stuttering exist in the society.</a:t>
            </a:r>
          </a:p>
          <a:p>
            <a:r>
              <a:rPr lang="en-US" dirty="0" smtClean="0">
                <a:solidFill>
                  <a:schemeClr val="tx2">
                    <a:lumMod val="75000"/>
                  </a:schemeClr>
                </a:solidFill>
              </a:rPr>
              <a:t>Examine </a:t>
            </a:r>
            <a:r>
              <a:rPr lang="en-US" dirty="0">
                <a:solidFill>
                  <a:schemeClr val="tx2">
                    <a:lumMod val="75000"/>
                  </a:schemeClr>
                </a:solidFill>
              </a:rPr>
              <a:t>your own perceptions </a:t>
            </a:r>
            <a:r>
              <a:rPr lang="en-US" dirty="0" smtClean="0">
                <a:solidFill>
                  <a:schemeClr val="tx2">
                    <a:lumMod val="75000"/>
                  </a:schemeClr>
                </a:solidFill>
              </a:rPr>
              <a:t>toward </a:t>
            </a:r>
            <a:r>
              <a:rPr lang="en-US" dirty="0">
                <a:solidFill>
                  <a:schemeClr val="tx2">
                    <a:lumMod val="75000"/>
                  </a:schemeClr>
                </a:solidFill>
              </a:rPr>
              <a:t>people who stutter </a:t>
            </a:r>
            <a:r>
              <a:rPr lang="en-US" dirty="0" smtClean="0">
                <a:solidFill>
                  <a:schemeClr val="tx2">
                    <a:lumMod val="75000"/>
                  </a:schemeClr>
                </a:solidFill>
              </a:rPr>
              <a:t>through the “Myth vs. Truth” activity.</a:t>
            </a:r>
          </a:p>
          <a:p>
            <a:endParaRPr lang="en-US" dirty="0">
              <a:solidFill>
                <a:schemeClr val="tx2">
                  <a:lumMod val="75000"/>
                </a:schemeClr>
              </a:solidFill>
            </a:endParaRPr>
          </a:p>
        </p:txBody>
      </p:sp>
    </p:spTree>
    <p:extLst>
      <p:ext uri="{BB962C8B-B14F-4D97-AF65-F5344CB8AC3E}">
        <p14:creationId xmlns:p14="http://schemas.microsoft.com/office/powerpoint/2010/main" val="1708422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TotalTime>
  <Words>3378</Words>
  <Application>Microsoft Office PowerPoint</Application>
  <PresentationFormat>On-screen Show (4:3)</PresentationFormat>
  <Paragraphs>298</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Arial Rounded MT Bold</vt:lpstr>
      <vt:lpstr>Calibri</vt:lpstr>
      <vt:lpstr>Wingdings</vt:lpstr>
      <vt:lpstr>Office Theme</vt:lpstr>
      <vt:lpstr>Understanding Stuttering in Children </vt:lpstr>
      <vt:lpstr>Stuttering is: </vt:lpstr>
      <vt:lpstr>Diagnostic Criteria (DSM-V) </vt:lpstr>
      <vt:lpstr> Symptoms </vt:lpstr>
      <vt:lpstr>Eligibility for Services: </vt:lpstr>
      <vt:lpstr>Early Identification  </vt:lpstr>
      <vt:lpstr>Age of Onset and Recovery </vt:lpstr>
      <vt:lpstr>Causes and Treatment </vt:lpstr>
      <vt:lpstr>Stuttering Stereotype</vt:lpstr>
      <vt:lpstr>Myth OR Truth?* </vt:lpstr>
      <vt:lpstr>Myth OR Truth? </vt:lpstr>
      <vt:lpstr>Suggestions for Teachers: “PRIME” speech</vt:lpstr>
      <vt:lpstr>Suggestions for Teachers: Do’s  </vt:lpstr>
      <vt:lpstr>Suggestions for Teachers: Do’s </vt:lpstr>
      <vt:lpstr>Suggestions for Teachers: Don’ts </vt:lpstr>
      <vt:lpstr>Implications from Research</vt:lpstr>
      <vt:lpstr>Implications from Research </vt:lpstr>
      <vt:lpstr>A Case Study </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dc:creator>
  <cp:lastModifiedBy>Anna</cp:lastModifiedBy>
  <cp:revision>196</cp:revision>
  <dcterms:created xsi:type="dcterms:W3CDTF">2015-03-22T22:20:46Z</dcterms:created>
  <dcterms:modified xsi:type="dcterms:W3CDTF">2015-05-28T16:03:02Z</dcterms:modified>
</cp:coreProperties>
</file>